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335" r:id="rId5"/>
    <p:sldId id="351" r:id="rId6"/>
    <p:sldId id="352" r:id="rId7"/>
    <p:sldId id="353" r:id="rId8"/>
    <p:sldId id="354" r:id="rId9"/>
    <p:sldId id="355" r:id="rId10"/>
    <p:sldId id="356" r:id="rId11"/>
    <p:sldId id="359" r:id="rId12"/>
    <p:sldId id="360" r:id="rId13"/>
    <p:sldId id="361" r:id="rId14"/>
    <p:sldId id="362" r:id="rId15"/>
    <p:sldId id="329" r:id="rId16"/>
    <p:sldId id="358" r:id="rId17"/>
  </p:sldIdLst>
  <p:sldSz cx="12192000" cy="6858000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0001"/>
    <a:srgbClr val="7A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63" d="100"/>
          <a:sy n="63" d="100"/>
        </p:scale>
        <p:origin x="5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087502B-48D3-461F-AFEF-7163BBAE5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AA332-24E1-4C58-8A14-59240C5780E2}" type="datetimeFigureOut">
              <a:rPr lang="sk-SK"/>
              <a:pPr>
                <a:defRPr/>
              </a:pPr>
              <a:t>10.4.2020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DFFEB8F-F422-4EA0-880B-5752BF5F6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916CB54-7A88-43BB-B478-66AFA69C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0C053-309F-42CC-9E42-EFB1C0934AB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6203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55B9849-229E-447D-BD1A-15CB9A4E5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FEABE-2B6B-4696-BBF1-D44C5F44891A}" type="datetimeFigureOut">
              <a:rPr lang="sk-SK"/>
              <a:pPr>
                <a:defRPr/>
              </a:pPr>
              <a:t>10.4.2020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4BD5590-3893-41E3-BE3A-CC748F972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5EAAE82-C6F3-48BC-ACCD-10A90D38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EA3CC-67E7-4CB2-9B70-356BEE4F915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36017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AF358AB-B577-4BA1-8DAE-18ECBCD95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81C47-AFC3-452D-8141-638864493391}" type="datetimeFigureOut">
              <a:rPr lang="sk-SK"/>
              <a:pPr>
                <a:defRPr/>
              </a:pPr>
              <a:t>10.4.2020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0960348-E0D7-4207-B9D8-A33503E0A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D960DF2-C148-47DD-A620-DDF03A501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C5FCE-37FB-4175-8F91-E7B809C77A0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17887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5BB5401-0C09-41E1-9AA5-E015F6BF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FA29F-D77F-4857-8B89-AB7C549DBD95}" type="datetimeFigureOut">
              <a:rPr lang="sk-SK"/>
              <a:pPr>
                <a:defRPr/>
              </a:pPr>
              <a:t>10.4.2020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7244368-63C5-4D81-96EC-27E099E4D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D73C390-AC85-4E6C-A183-A549E4C66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E8624-66BD-46D3-8144-71206CB9738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34568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AAFC4A9-A4A1-4A35-8132-69D49B2FC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E6E42-5170-4493-B9F9-B3FB3341C854}" type="datetimeFigureOut">
              <a:rPr lang="sk-SK"/>
              <a:pPr>
                <a:defRPr/>
              </a:pPr>
              <a:t>10.4.2020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D8705F2-7326-4AA4-ABD5-66DCC956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4F42826-767C-450D-8BD0-1B0BD86B5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B271B-6552-476D-943C-2075BFB8F893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22309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63BCBA7-5D1E-4EBB-B93B-327B242C6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65A7-B367-4AE1-99A4-51588D2257B6}" type="datetimeFigureOut">
              <a:rPr lang="sk-SK"/>
              <a:pPr>
                <a:defRPr/>
              </a:pPr>
              <a:t>10.4.2020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6811D42-BA80-49A9-AAED-FE1305E2B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A12C027-4E5B-49E8-A1E1-0DEBC0CE2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7A711-BE10-4A59-ABAC-8D7DB2EB8D6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37110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3">
            <a:extLst>
              <a:ext uri="{FF2B5EF4-FFF2-40B4-BE49-F238E27FC236}">
                <a16:creationId xmlns:a16="http://schemas.microsoft.com/office/drawing/2014/main" id="{509E5823-1E18-458C-892E-4B082D864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B62EC-CE80-46E9-8DDE-21DFBAD1D5D1}" type="datetimeFigureOut">
              <a:rPr lang="sk-SK"/>
              <a:pPr>
                <a:defRPr/>
              </a:pPr>
              <a:t>10.4.2020</a:t>
            </a:fld>
            <a:endParaRPr lang="sk-SK"/>
          </a:p>
        </p:txBody>
      </p:sp>
      <p:sp>
        <p:nvSpPr>
          <p:cNvPr id="6" name="Zástupný objekt pre pätu 4">
            <a:extLst>
              <a:ext uri="{FF2B5EF4-FFF2-40B4-BE49-F238E27FC236}">
                <a16:creationId xmlns:a16="http://schemas.microsoft.com/office/drawing/2014/main" id="{0B3DD5D1-4793-4012-97DE-F2C0B7E4F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objekt pre číslo snímky 5">
            <a:extLst>
              <a:ext uri="{FF2B5EF4-FFF2-40B4-BE49-F238E27FC236}">
                <a16:creationId xmlns:a16="http://schemas.microsoft.com/office/drawing/2014/main" id="{6C78F6A3-12F1-404E-A7C5-4C2FC0E4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A6D27-E146-4C02-96F5-D0DC6C989C3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01070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3">
            <a:extLst>
              <a:ext uri="{FF2B5EF4-FFF2-40B4-BE49-F238E27FC236}">
                <a16:creationId xmlns:a16="http://schemas.microsoft.com/office/drawing/2014/main" id="{BF2CF2FA-226C-4CB9-89B6-272BDC720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BAB86-5EAC-482F-92C7-2F2873AEC027}" type="datetimeFigureOut">
              <a:rPr lang="sk-SK"/>
              <a:pPr>
                <a:defRPr/>
              </a:pPr>
              <a:t>10.4.2020</a:t>
            </a:fld>
            <a:endParaRPr lang="sk-SK"/>
          </a:p>
        </p:txBody>
      </p:sp>
      <p:sp>
        <p:nvSpPr>
          <p:cNvPr id="8" name="Zástupný objekt pre pätu 4">
            <a:extLst>
              <a:ext uri="{FF2B5EF4-FFF2-40B4-BE49-F238E27FC236}">
                <a16:creationId xmlns:a16="http://schemas.microsoft.com/office/drawing/2014/main" id="{586176F0-E196-4A62-9EAB-7C7C7F38D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objekt pre číslo snímky 5">
            <a:extLst>
              <a:ext uri="{FF2B5EF4-FFF2-40B4-BE49-F238E27FC236}">
                <a16:creationId xmlns:a16="http://schemas.microsoft.com/office/drawing/2014/main" id="{49BB5A2D-A734-4F43-8A9B-F196BF52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7D709-6C9F-45E8-B72E-A602A96A259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05620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3">
            <a:extLst>
              <a:ext uri="{FF2B5EF4-FFF2-40B4-BE49-F238E27FC236}">
                <a16:creationId xmlns:a16="http://schemas.microsoft.com/office/drawing/2014/main" id="{6C53250D-2A62-4AB6-A87A-C1A276B0C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8EC58-2A2E-4103-8547-197C3916049E}" type="datetimeFigureOut">
              <a:rPr lang="sk-SK"/>
              <a:pPr>
                <a:defRPr/>
              </a:pPr>
              <a:t>10.4.2020</a:t>
            </a:fld>
            <a:endParaRPr lang="sk-SK"/>
          </a:p>
        </p:txBody>
      </p:sp>
      <p:sp>
        <p:nvSpPr>
          <p:cNvPr id="4" name="Zástupný objekt pre pätu 4">
            <a:extLst>
              <a:ext uri="{FF2B5EF4-FFF2-40B4-BE49-F238E27FC236}">
                <a16:creationId xmlns:a16="http://schemas.microsoft.com/office/drawing/2014/main" id="{E9CC86C0-872B-4A53-8E14-FE4B16A95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00EA0ECE-1D5F-49A3-9BF7-F4046B11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24B88-A94E-4A32-9182-842DF70E7D2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89749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3">
            <a:extLst>
              <a:ext uri="{FF2B5EF4-FFF2-40B4-BE49-F238E27FC236}">
                <a16:creationId xmlns:a16="http://schemas.microsoft.com/office/drawing/2014/main" id="{0271A14D-134B-4B8B-B8F0-0B7A60D7B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D804F-1F3E-49D6-9FAD-B76990299C20}" type="datetimeFigureOut">
              <a:rPr lang="sk-SK"/>
              <a:pPr>
                <a:defRPr/>
              </a:pPr>
              <a:t>10.4.2020</a:t>
            </a:fld>
            <a:endParaRPr lang="sk-SK"/>
          </a:p>
        </p:txBody>
      </p:sp>
      <p:sp>
        <p:nvSpPr>
          <p:cNvPr id="3" name="Zástupný objekt pre pätu 4">
            <a:extLst>
              <a:ext uri="{FF2B5EF4-FFF2-40B4-BE49-F238E27FC236}">
                <a16:creationId xmlns:a16="http://schemas.microsoft.com/office/drawing/2014/main" id="{E0321698-407B-4AAF-8408-8AE8B859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objekt pre číslo snímky 5">
            <a:extLst>
              <a:ext uri="{FF2B5EF4-FFF2-40B4-BE49-F238E27FC236}">
                <a16:creationId xmlns:a16="http://schemas.microsoft.com/office/drawing/2014/main" id="{8EA7692C-D28F-42BE-98A4-CA7CE9F0A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73511-8A86-450D-B726-68C66255785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04336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3">
            <a:extLst>
              <a:ext uri="{FF2B5EF4-FFF2-40B4-BE49-F238E27FC236}">
                <a16:creationId xmlns:a16="http://schemas.microsoft.com/office/drawing/2014/main" id="{B02E3CAA-AE97-433E-91C6-F9A7BE150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B246F-BE03-44BB-9BBA-B38DFF2728D2}" type="datetimeFigureOut">
              <a:rPr lang="sk-SK"/>
              <a:pPr>
                <a:defRPr/>
              </a:pPr>
              <a:t>10.4.2020</a:t>
            </a:fld>
            <a:endParaRPr lang="sk-SK"/>
          </a:p>
        </p:txBody>
      </p:sp>
      <p:sp>
        <p:nvSpPr>
          <p:cNvPr id="6" name="Zástupný objekt pre pätu 4">
            <a:extLst>
              <a:ext uri="{FF2B5EF4-FFF2-40B4-BE49-F238E27FC236}">
                <a16:creationId xmlns:a16="http://schemas.microsoft.com/office/drawing/2014/main" id="{53AB3B12-F351-49ED-8286-F41C8973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objekt pre číslo snímky 5">
            <a:extLst>
              <a:ext uri="{FF2B5EF4-FFF2-40B4-BE49-F238E27FC236}">
                <a16:creationId xmlns:a16="http://schemas.microsoft.com/office/drawing/2014/main" id="{32894D2D-6D87-44D2-B8A0-B3C3940A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89586-5635-427C-A0B8-480E49B4D41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2481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99E93F7-0CC4-42C0-9024-A9FC54034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17005-EC24-4B10-94A5-736538B60193}" type="datetimeFigureOut">
              <a:rPr lang="sk-SK"/>
              <a:pPr>
                <a:defRPr/>
              </a:pPr>
              <a:t>10.4.2020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8F68CB7-E792-48D7-BA37-E24683EA3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73D28F4-7555-409B-81F9-977E0CDF2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693F-E8B6-4DC3-A9C9-5C3E7CD616D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97508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3">
            <a:extLst>
              <a:ext uri="{FF2B5EF4-FFF2-40B4-BE49-F238E27FC236}">
                <a16:creationId xmlns:a16="http://schemas.microsoft.com/office/drawing/2014/main" id="{3A935E1F-8AC6-4836-A4AC-37995FE4D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87B93-6FBE-4C7A-96E1-2B6C49C52CF3}" type="datetimeFigureOut">
              <a:rPr lang="sk-SK"/>
              <a:pPr>
                <a:defRPr/>
              </a:pPr>
              <a:t>10.4.2020</a:t>
            </a:fld>
            <a:endParaRPr lang="sk-SK"/>
          </a:p>
        </p:txBody>
      </p:sp>
      <p:sp>
        <p:nvSpPr>
          <p:cNvPr id="6" name="Zástupný objekt pre pätu 4">
            <a:extLst>
              <a:ext uri="{FF2B5EF4-FFF2-40B4-BE49-F238E27FC236}">
                <a16:creationId xmlns:a16="http://schemas.microsoft.com/office/drawing/2014/main" id="{74B86525-6DC6-4465-A6E5-3BB06405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objekt pre číslo snímky 5">
            <a:extLst>
              <a:ext uri="{FF2B5EF4-FFF2-40B4-BE49-F238E27FC236}">
                <a16:creationId xmlns:a16="http://schemas.microsoft.com/office/drawing/2014/main" id="{328D7DC6-5036-43DB-9889-9666EEF2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58725-4CBB-429D-B617-5CACFF0FB13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3997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3860B3A-8EAE-4FBA-AE52-051417297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FEE93-4EFB-461B-9871-E8DCB4C3EF69}" type="datetimeFigureOut">
              <a:rPr lang="sk-SK"/>
              <a:pPr>
                <a:defRPr/>
              </a:pPr>
              <a:t>10.4.2020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294154D-9789-4DEC-BC35-9B361224A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F876F2E-7586-4E56-B0BD-F2C55301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38A10-5310-4FD5-9B41-0995B263067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18800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21C2BA3-D830-4063-BA2B-DECD2433B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2C2A4-A1C0-4917-8585-5D362FFFFD29}" type="datetimeFigureOut">
              <a:rPr lang="sk-SK"/>
              <a:pPr>
                <a:defRPr/>
              </a:pPr>
              <a:t>10.4.2020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6CFC238-C224-41CB-8455-DCC2468C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612D84F-075C-42E0-8A75-886C51BB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7D711-3134-40E5-96CA-CF8EF69E3FD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4492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9B36755-5A11-4338-A3CD-246ACD47F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3EA44-9EB3-417B-82F5-7F0AB679141A}" type="datetimeFigureOut">
              <a:rPr lang="sk-SK"/>
              <a:pPr>
                <a:defRPr/>
              </a:pPr>
              <a:t>10.4.2020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054EA0F-E874-432E-8A77-7BEE413DB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EC28C08-3C1E-4D90-AFA3-9589D32EA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73715-E398-4D89-AC09-2B2408A49F4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6598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3">
            <a:extLst>
              <a:ext uri="{FF2B5EF4-FFF2-40B4-BE49-F238E27FC236}">
                <a16:creationId xmlns:a16="http://schemas.microsoft.com/office/drawing/2014/main" id="{29B4139B-AFAB-4D33-B6B3-332B2400B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F901-DC7E-4B17-9FDB-7AB63136A491}" type="datetimeFigureOut">
              <a:rPr lang="sk-SK"/>
              <a:pPr>
                <a:defRPr/>
              </a:pPr>
              <a:t>10.4.2020</a:t>
            </a:fld>
            <a:endParaRPr lang="sk-SK"/>
          </a:p>
        </p:txBody>
      </p:sp>
      <p:sp>
        <p:nvSpPr>
          <p:cNvPr id="6" name="Zástupný objekt pre pätu 4">
            <a:extLst>
              <a:ext uri="{FF2B5EF4-FFF2-40B4-BE49-F238E27FC236}">
                <a16:creationId xmlns:a16="http://schemas.microsoft.com/office/drawing/2014/main" id="{1215E22C-4D88-4892-9C76-C1AE9258F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objekt pre číslo snímky 5">
            <a:extLst>
              <a:ext uri="{FF2B5EF4-FFF2-40B4-BE49-F238E27FC236}">
                <a16:creationId xmlns:a16="http://schemas.microsoft.com/office/drawing/2014/main" id="{90630931-E837-47FB-BA51-3B70DC258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47F51-6FFB-4ACE-86AA-2E42695B7A4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3175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3">
            <a:extLst>
              <a:ext uri="{FF2B5EF4-FFF2-40B4-BE49-F238E27FC236}">
                <a16:creationId xmlns:a16="http://schemas.microsoft.com/office/drawing/2014/main" id="{7B6BBC51-1494-4F54-B527-7213B2DF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AD85D-3DBA-4F77-BB4D-2A5F82A9F940}" type="datetimeFigureOut">
              <a:rPr lang="sk-SK"/>
              <a:pPr>
                <a:defRPr/>
              </a:pPr>
              <a:t>10.4.2020</a:t>
            </a:fld>
            <a:endParaRPr lang="sk-SK"/>
          </a:p>
        </p:txBody>
      </p:sp>
      <p:sp>
        <p:nvSpPr>
          <p:cNvPr id="8" name="Zástupný objekt pre pätu 4">
            <a:extLst>
              <a:ext uri="{FF2B5EF4-FFF2-40B4-BE49-F238E27FC236}">
                <a16:creationId xmlns:a16="http://schemas.microsoft.com/office/drawing/2014/main" id="{E757908C-4F84-4C92-A1AB-B5FE9BCF0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objekt pre číslo snímky 5">
            <a:extLst>
              <a:ext uri="{FF2B5EF4-FFF2-40B4-BE49-F238E27FC236}">
                <a16:creationId xmlns:a16="http://schemas.microsoft.com/office/drawing/2014/main" id="{EA51E3D0-133E-4DB5-B128-512E6A189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96D42-2DA8-49F7-BEBC-9C8158ED34A3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9480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3">
            <a:extLst>
              <a:ext uri="{FF2B5EF4-FFF2-40B4-BE49-F238E27FC236}">
                <a16:creationId xmlns:a16="http://schemas.microsoft.com/office/drawing/2014/main" id="{3907807D-08D6-4E87-84EF-D49215CDB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32560-7425-453E-8E2B-7147D6DB1DE5}" type="datetimeFigureOut">
              <a:rPr lang="sk-SK"/>
              <a:pPr>
                <a:defRPr/>
              </a:pPr>
              <a:t>10.4.2020</a:t>
            </a:fld>
            <a:endParaRPr lang="sk-SK"/>
          </a:p>
        </p:txBody>
      </p:sp>
      <p:sp>
        <p:nvSpPr>
          <p:cNvPr id="4" name="Zástupný objekt pre pätu 4">
            <a:extLst>
              <a:ext uri="{FF2B5EF4-FFF2-40B4-BE49-F238E27FC236}">
                <a16:creationId xmlns:a16="http://schemas.microsoft.com/office/drawing/2014/main" id="{2850DBF1-69BE-4F56-9DAF-CC998AA60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objekt pre číslo snímky 5">
            <a:extLst>
              <a:ext uri="{FF2B5EF4-FFF2-40B4-BE49-F238E27FC236}">
                <a16:creationId xmlns:a16="http://schemas.microsoft.com/office/drawing/2014/main" id="{ECADF69D-E5FB-42B6-A51F-3D539626D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0751F-AB71-4022-9354-D09AE7C3F7B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3861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3">
            <a:extLst>
              <a:ext uri="{FF2B5EF4-FFF2-40B4-BE49-F238E27FC236}">
                <a16:creationId xmlns:a16="http://schemas.microsoft.com/office/drawing/2014/main" id="{F0110C18-EE9E-44E6-B1AB-BED92BB87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6E58B-5057-4579-872D-69D54E16022D}" type="datetimeFigureOut">
              <a:rPr lang="sk-SK"/>
              <a:pPr>
                <a:defRPr/>
              </a:pPr>
              <a:t>10.4.2020</a:t>
            </a:fld>
            <a:endParaRPr lang="sk-SK"/>
          </a:p>
        </p:txBody>
      </p:sp>
      <p:sp>
        <p:nvSpPr>
          <p:cNvPr id="3" name="Zástupný objekt pre pätu 4">
            <a:extLst>
              <a:ext uri="{FF2B5EF4-FFF2-40B4-BE49-F238E27FC236}">
                <a16:creationId xmlns:a16="http://schemas.microsoft.com/office/drawing/2014/main" id="{7AE725A1-53C7-4499-B75E-8CB6DC3CB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objekt pre číslo snímky 5">
            <a:extLst>
              <a:ext uri="{FF2B5EF4-FFF2-40B4-BE49-F238E27FC236}">
                <a16:creationId xmlns:a16="http://schemas.microsoft.com/office/drawing/2014/main" id="{0113301D-E2E1-4DE2-B52B-E9DEB02C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915D1-E497-44F7-9986-8CF643FFEE2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76969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3">
            <a:extLst>
              <a:ext uri="{FF2B5EF4-FFF2-40B4-BE49-F238E27FC236}">
                <a16:creationId xmlns:a16="http://schemas.microsoft.com/office/drawing/2014/main" id="{2C1D7832-747A-4EB6-833B-84558D914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AC815-8726-4CEF-8E9C-DFF1E2338977}" type="datetimeFigureOut">
              <a:rPr lang="sk-SK"/>
              <a:pPr>
                <a:defRPr/>
              </a:pPr>
              <a:t>10.4.2020</a:t>
            </a:fld>
            <a:endParaRPr lang="sk-SK"/>
          </a:p>
        </p:txBody>
      </p:sp>
      <p:sp>
        <p:nvSpPr>
          <p:cNvPr id="6" name="Zástupný objekt pre pätu 4">
            <a:extLst>
              <a:ext uri="{FF2B5EF4-FFF2-40B4-BE49-F238E27FC236}">
                <a16:creationId xmlns:a16="http://schemas.microsoft.com/office/drawing/2014/main" id="{5F96BDB3-5CE2-49DB-88C9-572A3262F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objekt pre číslo snímky 5">
            <a:extLst>
              <a:ext uri="{FF2B5EF4-FFF2-40B4-BE49-F238E27FC236}">
                <a16:creationId xmlns:a16="http://schemas.microsoft.com/office/drawing/2014/main" id="{D139DDE8-8C70-4906-9E73-AD4C8A96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30CF6-676E-4BFB-AB25-08371F88B61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9013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3">
            <a:extLst>
              <a:ext uri="{FF2B5EF4-FFF2-40B4-BE49-F238E27FC236}">
                <a16:creationId xmlns:a16="http://schemas.microsoft.com/office/drawing/2014/main" id="{FB927FC1-C333-4EA9-A9A8-CF643F8F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1F773-4CE0-4521-A6ED-6FCA37EE8455}" type="datetimeFigureOut">
              <a:rPr lang="sk-SK"/>
              <a:pPr>
                <a:defRPr/>
              </a:pPr>
              <a:t>10.4.2020</a:t>
            </a:fld>
            <a:endParaRPr lang="sk-SK"/>
          </a:p>
        </p:txBody>
      </p:sp>
      <p:sp>
        <p:nvSpPr>
          <p:cNvPr id="6" name="Zástupný objekt pre pätu 4">
            <a:extLst>
              <a:ext uri="{FF2B5EF4-FFF2-40B4-BE49-F238E27FC236}">
                <a16:creationId xmlns:a16="http://schemas.microsoft.com/office/drawing/2014/main" id="{6B759264-AFD6-4F2F-9EF0-87C514B79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objekt pre číslo snímky 5">
            <a:extLst>
              <a:ext uri="{FF2B5EF4-FFF2-40B4-BE49-F238E27FC236}">
                <a16:creationId xmlns:a16="http://schemas.microsoft.com/office/drawing/2014/main" id="{C964127E-09D0-4601-94F1-36E026E13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B78AC-2498-4EF2-94E2-DC1FE64E0FE3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1264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objekt pre nadpis 1">
            <a:extLst>
              <a:ext uri="{FF2B5EF4-FFF2-40B4-BE49-F238E27FC236}">
                <a16:creationId xmlns:a16="http://schemas.microsoft.com/office/drawing/2014/main" id="{BA26BB25-44B0-4D35-8FD3-3854B395ED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Upravte štýly predlohy textu</a:t>
            </a:r>
          </a:p>
        </p:txBody>
      </p:sp>
      <p:sp>
        <p:nvSpPr>
          <p:cNvPr id="1027" name="Zástupný objekt pre text 2">
            <a:extLst>
              <a:ext uri="{FF2B5EF4-FFF2-40B4-BE49-F238E27FC236}">
                <a16:creationId xmlns:a16="http://schemas.microsoft.com/office/drawing/2014/main" id="{8B53F0D5-A2CE-4E17-A591-6CBD59978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Upraviť štýly predlohy textu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E1DF080-9DD4-46F6-A3C7-72C736BD83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2F0506-6891-43A9-A8F0-A18F8DA50634}" type="datetimeFigureOut">
              <a:rPr lang="sk-SK"/>
              <a:pPr>
                <a:defRPr/>
              </a:pPr>
              <a:t>10.4.2020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42CAFC9-21E1-41AF-A2EC-00A811815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706F463-B631-44E4-A545-DF72D609A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3AC5FDC-E0F3-434A-BCD7-C0A6667A7C9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objekt pre nadpis 1">
            <a:extLst>
              <a:ext uri="{FF2B5EF4-FFF2-40B4-BE49-F238E27FC236}">
                <a16:creationId xmlns:a16="http://schemas.microsoft.com/office/drawing/2014/main" id="{D5792B3F-AB82-4293-8B79-393A8731E3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Upravte štýly predlohy textu</a:t>
            </a:r>
          </a:p>
        </p:txBody>
      </p:sp>
      <p:sp>
        <p:nvSpPr>
          <p:cNvPr id="2051" name="Zástupný objekt pre text 2">
            <a:extLst>
              <a:ext uri="{FF2B5EF4-FFF2-40B4-BE49-F238E27FC236}">
                <a16:creationId xmlns:a16="http://schemas.microsoft.com/office/drawing/2014/main" id="{6DF603DC-1DC0-4F22-ADF8-793AD9CE26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Upraviť štýly predlohy textu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CE77C5B-582E-4359-87E1-31590E176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3BB620-05DA-4BE9-9CFE-55C05F24E0EB}" type="datetimeFigureOut">
              <a:rPr lang="sk-SK"/>
              <a:pPr>
                <a:defRPr/>
              </a:pPr>
              <a:t>10.4.2020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01FACF1-BC7F-4C20-946A-2C7800DB80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46FDAC4-B180-4F9E-9977-5102929DC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AB01C55-E683-4043-8634-1492855B0C6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vinky.cz/domaci/clanek/soudci-us-se-ukazali-v-novych-talarech-od-libeny-rochove-40249497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ssoud.cz/soudci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v.nrsr.sk/archiv/prenos/dalsie/vypocutieU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v.nrsr.sk/archiv/ine/7/3412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id="{4CD511C1-2FFB-4FA9-BBCC-EEED74D106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2890838"/>
            <a:ext cx="9144000" cy="1189037"/>
          </a:xfrm>
        </p:spPr>
        <p:txBody>
          <a:bodyPr/>
          <a:lstStyle/>
          <a:p>
            <a:pPr eaLnBrk="1" hangingPunct="1"/>
            <a:r>
              <a:rPr lang="sk-SK" altLang="sk-SK" sz="3500">
                <a:solidFill>
                  <a:srgbClr val="7A0001"/>
                </a:solidFill>
                <a:latin typeface="Calibri "/>
              </a:rPr>
              <a:t>Súdna moc: ústavné súdnictvo</a:t>
            </a:r>
            <a:endParaRPr lang="sk-SK" altLang="sk-SK" sz="3500">
              <a:solidFill>
                <a:srgbClr val="7A0001"/>
              </a:solidFill>
              <a:latin typeface="Calibri "/>
              <a:ea typeface="Adobe Fangsong Std R"/>
              <a:cs typeface="Times New Roman" panose="02020603050405020304" pitchFamily="18" charset="0"/>
            </a:endParaRPr>
          </a:p>
        </p:txBody>
      </p:sp>
      <p:sp>
        <p:nvSpPr>
          <p:cNvPr id="3075" name="Podnadpis 2">
            <a:extLst>
              <a:ext uri="{FF2B5EF4-FFF2-40B4-BE49-F238E27FC236}">
                <a16:creationId xmlns:a16="http://schemas.microsoft.com/office/drawing/2014/main" id="{92CA23A3-9A1C-49DD-806C-20D80841056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4248150"/>
            <a:ext cx="9144000" cy="835025"/>
          </a:xfrm>
        </p:spPr>
        <p:txBody>
          <a:bodyPr/>
          <a:lstStyle/>
          <a:p>
            <a:pPr eaLnBrk="1" hangingPunct="1"/>
            <a:r>
              <a:rPr lang="sk-SK" altLang="sk-SK" sz="2800">
                <a:solidFill>
                  <a:srgbClr val="7A0001"/>
                </a:solidFill>
                <a:latin typeface="Calibri "/>
              </a:rPr>
              <a:t>Lucia Berdisová</a:t>
            </a:r>
            <a:endParaRPr lang="sk-SK" altLang="sk-SK" sz="2800">
              <a:solidFill>
                <a:srgbClr val="7A00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8F76A7-10D3-4364-B4E7-777A470E0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9500" y="688975"/>
            <a:ext cx="8958263" cy="49053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k-SK" sz="4000" dirty="0">
                <a:solidFill>
                  <a:srgbClr val="780001"/>
                </a:solidFill>
                <a:latin typeface="+mn-lt"/>
                <a:ea typeface="Adobe Fangsong Std R" panose="02020400000000000000" pitchFamily="18" charset="-128"/>
                <a:cs typeface="Times New Roman" panose="02020603050405020304" pitchFamily="18" charset="0"/>
              </a:rPr>
              <a:t>Zloženie ÚS SR</a:t>
            </a:r>
          </a:p>
        </p:txBody>
      </p:sp>
      <p:sp>
        <p:nvSpPr>
          <p:cNvPr id="12291" name="Podnadpis 2">
            <a:extLst>
              <a:ext uri="{FF2B5EF4-FFF2-40B4-BE49-F238E27FC236}">
                <a16:creationId xmlns:a16="http://schemas.microsoft.com/office/drawing/2014/main" id="{C5676A65-ED2F-4333-98AB-89C2B1E07D7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49500" y="1458913"/>
            <a:ext cx="9144000" cy="4848225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altLang="sk-SK" sz="3200">
                <a:solidFill>
                  <a:srgbClr val="780001"/>
                </a:solidFill>
              </a:rPr>
              <a:t>dôležité je všímať si aj štylizácie a symboly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altLang="sk-SK" sz="3200">
                <a:solidFill>
                  <a:srgbClr val="780001"/>
                </a:solidFill>
              </a:rPr>
              <a:t>niečo napovie aj sudcovský talár – napr. v ČR nové taláre </a:t>
            </a:r>
            <a:r>
              <a:rPr lang="sk-SK" altLang="sk-SK" sz="2000">
                <a:solidFill>
                  <a:srgbClr val="780001"/>
                </a:solidFill>
                <a:hlinkClick r:id="rId3"/>
              </a:rPr>
              <a:t>https://www.novinky.cz/domaci/clanek/soudci-us-se-ukazali-v-novych-talarech-od-libeny-rochove-40249497</a:t>
            </a:r>
            <a:r>
              <a:rPr lang="sk-SK" altLang="sk-SK" sz="2000">
                <a:solidFill>
                  <a:srgbClr val="780001"/>
                </a:solidFill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altLang="sk-SK" sz="3200">
                <a:solidFill>
                  <a:srgbClr val="7A0001"/>
                </a:solidFill>
              </a:rPr>
              <a:t>ÚS SR má novú štylizáciu obsadenia súdu s konzervatívnym symbolom pera a sudcov sledujeme akoby pri práci (hoci všetci vieme, že pracujú na počítačoch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altLang="sk-SK" sz="3200">
                <a:solidFill>
                  <a:srgbClr val="7A0001"/>
                </a:solidFill>
              </a:rPr>
              <a:t>porovnajte štylizáciu na Najvyššom správnom súde ČR </a:t>
            </a:r>
            <a:r>
              <a:rPr lang="sk-SK" altLang="sk-SK" sz="2000">
                <a:solidFill>
                  <a:srgbClr val="7A0001"/>
                </a:solidFill>
                <a:hlinkClick r:id="rId4"/>
              </a:rPr>
              <a:t>http://www.nssoud.cz/soudci</a:t>
            </a:r>
            <a:r>
              <a:rPr lang="sk-SK" altLang="sk-SK" sz="2000">
                <a:solidFill>
                  <a:srgbClr val="7A000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CB128F-1C43-44AA-B570-4C079A301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1400" y="92075"/>
            <a:ext cx="8958263" cy="49053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k-SK" sz="3500" dirty="0">
                <a:solidFill>
                  <a:srgbClr val="780001"/>
                </a:solidFill>
                <a:latin typeface="+mn-lt"/>
                <a:ea typeface="Adobe Fangsong Std R" panose="02020400000000000000" pitchFamily="18" charset="-128"/>
                <a:cs typeface="Times New Roman" panose="02020603050405020304" pitchFamily="18" charset="0"/>
              </a:rPr>
              <a:t>Zloženie ÚS SR</a:t>
            </a:r>
          </a:p>
        </p:txBody>
      </p:sp>
      <p:sp>
        <p:nvSpPr>
          <p:cNvPr id="13315" name="Podnadpis 2">
            <a:extLst>
              <a:ext uri="{FF2B5EF4-FFF2-40B4-BE49-F238E27FC236}">
                <a16:creationId xmlns:a16="http://schemas.microsoft.com/office/drawing/2014/main" id="{E721A2E5-26F5-4ACB-8D6F-FEA3C85FEAA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81175" y="676275"/>
            <a:ext cx="10142538" cy="6181725"/>
          </a:xfrm>
        </p:spPr>
        <p:txBody>
          <a:bodyPr/>
          <a:lstStyle/>
          <a:p>
            <a:pPr algn="l"/>
            <a:endParaRPr lang="sk-SK" altLang="sk-SK" sz="2000">
              <a:solidFill>
                <a:srgbClr val="780001"/>
              </a:solidFill>
            </a:endParaRPr>
          </a:p>
          <a:p>
            <a:pPr algn="l"/>
            <a:endParaRPr lang="sk-SK" altLang="sk-SK" sz="2000">
              <a:solidFill>
                <a:srgbClr val="780001"/>
              </a:solidFill>
            </a:endParaRPr>
          </a:p>
          <a:p>
            <a:pPr algn="l"/>
            <a:endParaRPr lang="sk-SK" altLang="sk-SK" sz="2000">
              <a:solidFill>
                <a:srgbClr val="780001"/>
              </a:solidFill>
            </a:endParaRPr>
          </a:p>
          <a:p>
            <a:pPr algn="l"/>
            <a:endParaRPr lang="sk-SK" altLang="sk-SK" sz="2000">
              <a:solidFill>
                <a:srgbClr val="780001"/>
              </a:solidFill>
            </a:endParaRPr>
          </a:p>
          <a:p>
            <a:pPr algn="l"/>
            <a:endParaRPr lang="sk-SK" altLang="sk-SK" sz="2000">
              <a:solidFill>
                <a:srgbClr val="780001"/>
              </a:solidFill>
            </a:endParaRPr>
          </a:p>
          <a:p>
            <a:pPr algn="l"/>
            <a:endParaRPr lang="sk-SK" altLang="sk-SK" sz="2000">
              <a:solidFill>
                <a:srgbClr val="780001"/>
              </a:solidFill>
            </a:endParaRPr>
          </a:p>
          <a:p>
            <a:pPr algn="l"/>
            <a:r>
              <a:rPr lang="sk-SK" altLang="sk-SK" sz="2000">
                <a:solidFill>
                  <a:srgbClr val="780001"/>
                </a:solidFill>
              </a:rPr>
              <a:t>        I. Fiačan                     Ľ. Szigeti 	              J. Baricová	    L. Duditš 	         L. Duľa </a:t>
            </a:r>
          </a:p>
          <a:p>
            <a:pPr algn="l">
              <a:lnSpc>
                <a:spcPct val="100000"/>
              </a:lnSpc>
            </a:pPr>
            <a:endParaRPr lang="sk-SK" altLang="sk-SK" sz="2000">
              <a:solidFill>
                <a:srgbClr val="780001"/>
              </a:solidFill>
            </a:endParaRPr>
          </a:p>
          <a:p>
            <a:pPr algn="l"/>
            <a:endParaRPr lang="sk-SK" altLang="sk-SK" sz="2000">
              <a:solidFill>
                <a:srgbClr val="780001"/>
              </a:solidFill>
            </a:endParaRPr>
          </a:p>
          <a:p>
            <a:pPr algn="l"/>
            <a:endParaRPr lang="sk-SK" altLang="sk-SK" sz="2000">
              <a:solidFill>
                <a:srgbClr val="780001"/>
              </a:solidFill>
            </a:endParaRPr>
          </a:p>
          <a:p>
            <a:pPr algn="l"/>
            <a:endParaRPr lang="sk-SK" altLang="sk-SK" sz="2000">
              <a:solidFill>
                <a:srgbClr val="780001"/>
              </a:solidFill>
            </a:endParaRPr>
          </a:p>
          <a:p>
            <a:pPr algn="l"/>
            <a:endParaRPr lang="sk-SK" altLang="sk-SK" sz="2000">
              <a:solidFill>
                <a:srgbClr val="780001"/>
              </a:solidFill>
            </a:endParaRPr>
          </a:p>
          <a:p>
            <a:pPr algn="l"/>
            <a:endParaRPr lang="sk-SK" altLang="sk-SK" sz="2000">
              <a:solidFill>
                <a:srgbClr val="780001"/>
              </a:solidFill>
            </a:endParaRPr>
          </a:p>
          <a:p>
            <a:pPr algn="l"/>
            <a:endParaRPr lang="sk-SK" altLang="sk-SK" sz="2000">
              <a:solidFill>
                <a:srgbClr val="780001"/>
              </a:solidFill>
            </a:endParaRPr>
          </a:p>
          <a:p>
            <a:pPr algn="l"/>
            <a:r>
              <a:rPr lang="sk-SK" altLang="sk-SK" sz="2000">
                <a:solidFill>
                  <a:srgbClr val="780001"/>
                </a:solidFill>
              </a:rPr>
              <a:t>        M. Duriš                   R. Kaššák                  J. Laššáková                 M. Maďar                M. Mamojka</a:t>
            </a:r>
            <a:endParaRPr lang="sk-SK" altLang="sk-SK" sz="3500">
              <a:solidFill>
                <a:srgbClr val="7A0001"/>
              </a:solidFill>
            </a:endParaRP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FCE5CD0F-8173-4973-994D-C4AE18897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88" y="500063"/>
            <a:ext cx="18478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>
            <a:extLst>
              <a:ext uri="{FF2B5EF4-FFF2-40B4-BE49-F238E27FC236}">
                <a16:creationId xmlns:a16="http://schemas.microsoft.com/office/drawing/2014/main" id="{4D8F9481-8471-462C-BEF1-31E3615C3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2238" y="500063"/>
            <a:ext cx="184785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>
            <a:extLst>
              <a:ext uri="{FF2B5EF4-FFF2-40B4-BE49-F238E27FC236}">
                <a16:creationId xmlns:a16="http://schemas.microsoft.com/office/drawing/2014/main" id="{31C64701-A1CA-443C-8BD0-DF1460FAA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1700" y="500063"/>
            <a:ext cx="1847850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2">
            <a:extLst>
              <a:ext uri="{FF2B5EF4-FFF2-40B4-BE49-F238E27FC236}">
                <a16:creationId xmlns:a16="http://schemas.microsoft.com/office/drawing/2014/main" id="{0952572F-66FA-4D83-A48D-CD084E445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2750" y="500063"/>
            <a:ext cx="1847850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4">
            <a:extLst>
              <a:ext uri="{FF2B5EF4-FFF2-40B4-BE49-F238E27FC236}">
                <a16:creationId xmlns:a16="http://schemas.microsoft.com/office/drawing/2014/main" id="{6B13ACF8-9DEC-43C9-B638-239B22C4F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7925" y="490538"/>
            <a:ext cx="1855788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6">
            <a:extLst>
              <a:ext uri="{FF2B5EF4-FFF2-40B4-BE49-F238E27FC236}">
                <a16:creationId xmlns:a16="http://schemas.microsoft.com/office/drawing/2014/main" id="{C231741D-0D51-4FCE-820C-8C3CA29D2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88" y="3678238"/>
            <a:ext cx="18478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8">
            <a:extLst>
              <a:ext uri="{FF2B5EF4-FFF2-40B4-BE49-F238E27FC236}">
                <a16:creationId xmlns:a16="http://schemas.microsoft.com/office/drawing/2014/main" id="{9F8187BA-74D7-48BA-9BAB-45B8B7DB8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2238" y="3678238"/>
            <a:ext cx="184626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20">
            <a:extLst>
              <a:ext uri="{FF2B5EF4-FFF2-40B4-BE49-F238E27FC236}">
                <a16:creationId xmlns:a16="http://schemas.microsoft.com/office/drawing/2014/main" id="{E98571ED-7759-4ECE-B9E7-69C737346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1700" y="3678238"/>
            <a:ext cx="1846263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2">
            <a:extLst>
              <a:ext uri="{FF2B5EF4-FFF2-40B4-BE49-F238E27FC236}">
                <a16:creationId xmlns:a16="http://schemas.microsoft.com/office/drawing/2014/main" id="{3CB38F30-F5D9-4431-9AEB-6B587EF08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163" y="3678238"/>
            <a:ext cx="1846262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4">
            <a:extLst>
              <a:ext uri="{FF2B5EF4-FFF2-40B4-BE49-F238E27FC236}">
                <a16:creationId xmlns:a16="http://schemas.microsoft.com/office/drawing/2014/main" id="{E5348F08-2442-4591-8138-C9FE99AA2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7925" y="3678238"/>
            <a:ext cx="18542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A9CDFD-9FD2-4F4D-B065-494D50A62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9475" y="430213"/>
            <a:ext cx="8958263" cy="49212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k-SK" sz="3500" dirty="0">
                <a:solidFill>
                  <a:srgbClr val="780001"/>
                </a:solidFill>
                <a:latin typeface="+mn-lt"/>
                <a:ea typeface="Adobe Fangsong Std R" panose="02020400000000000000" pitchFamily="18" charset="-128"/>
                <a:cs typeface="Times New Roman" panose="02020603050405020304" pitchFamily="18" charset="0"/>
              </a:rPr>
              <a:t>Zloženie ÚS SR</a:t>
            </a:r>
          </a:p>
        </p:txBody>
      </p:sp>
      <p:sp>
        <p:nvSpPr>
          <p:cNvPr id="14339" name="Podnadpis 2">
            <a:extLst>
              <a:ext uri="{FF2B5EF4-FFF2-40B4-BE49-F238E27FC236}">
                <a16:creationId xmlns:a16="http://schemas.microsoft.com/office/drawing/2014/main" id="{87C8C2FA-2533-4766-878C-B1A0759BC43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81175" y="676275"/>
            <a:ext cx="10142538" cy="6181725"/>
          </a:xfrm>
        </p:spPr>
        <p:txBody>
          <a:bodyPr/>
          <a:lstStyle/>
          <a:p>
            <a:pPr algn="l"/>
            <a:endParaRPr lang="sk-SK" altLang="sk-SK" sz="2000">
              <a:solidFill>
                <a:srgbClr val="780001"/>
              </a:solidFill>
            </a:endParaRPr>
          </a:p>
          <a:p>
            <a:pPr algn="l"/>
            <a:endParaRPr lang="sk-SK" altLang="sk-SK" sz="2000">
              <a:solidFill>
                <a:srgbClr val="780001"/>
              </a:solidFill>
            </a:endParaRPr>
          </a:p>
          <a:p>
            <a:pPr algn="l"/>
            <a:endParaRPr lang="sk-SK" altLang="sk-SK" sz="2000">
              <a:solidFill>
                <a:srgbClr val="780001"/>
              </a:solidFill>
            </a:endParaRPr>
          </a:p>
          <a:p>
            <a:pPr algn="l"/>
            <a:endParaRPr lang="sk-SK" altLang="sk-SK" sz="2000">
              <a:solidFill>
                <a:srgbClr val="780001"/>
              </a:solidFill>
            </a:endParaRPr>
          </a:p>
          <a:p>
            <a:pPr algn="l"/>
            <a:endParaRPr lang="sk-SK" altLang="sk-SK" sz="2000">
              <a:solidFill>
                <a:srgbClr val="780001"/>
              </a:solidFill>
            </a:endParaRPr>
          </a:p>
          <a:p>
            <a:pPr algn="l"/>
            <a:endParaRPr lang="sk-SK" altLang="sk-SK" sz="2000">
              <a:solidFill>
                <a:srgbClr val="780001"/>
              </a:solidFill>
            </a:endParaRPr>
          </a:p>
          <a:p>
            <a:pPr algn="l"/>
            <a:endParaRPr lang="sk-SK" altLang="sk-SK" sz="2000">
              <a:solidFill>
                <a:srgbClr val="780001"/>
              </a:solidFill>
            </a:endParaRPr>
          </a:p>
          <a:p>
            <a:pPr algn="l"/>
            <a:endParaRPr lang="sk-SK" altLang="sk-SK" sz="2000">
              <a:solidFill>
                <a:srgbClr val="780001"/>
              </a:solidFill>
            </a:endParaRPr>
          </a:p>
          <a:p>
            <a:pPr algn="l"/>
            <a:endParaRPr lang="sk-SK" altLang="sk-SK" sz="2000">
              <a:solidFill>
                <a:srgbClr val="780001"/>
              </a:solidFill>
            </a:endParaRPr>
          </a:p>
          <a:p>
            <a:pPr algn="l"/>
            <a:endParaRPr lang="sk-SK" altLang="sk-SK" sz="2000">
              <a:solidFill>
                <a:srgbClr val="780001"/>
              </a:solidFill>
            </a:endParaRPr>
          </a:p>
          <a:p>
            <a:pPr algn="l"/>
            <a:r>
              <a:rPr lang="sk-SK" altLang="sk-SK" sz="2000">
                <a:solidFill>
                  <a:srgbClr val="780001"/>
                </a:solidFill>
              </a:rPr>
              <a:t>	        P. Molnár 		             P. Straka		            M. Vernarský 	</a:t>
            </a:r>
            <a:endParaRPr lang="sk-SK" altLang="sk-SK" sz="3500">
              <a:solidFill>
                <a:srgbClr val="7A0001"/>
              </a:solidFill>
            </a:endParaRP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F9056D21-1A6E-4003-BA18-B81506392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0" y="1524000"/>
            <a:ext cx="2173288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>
            <a:extLst>
              <a:ext uri="{FF2B5EF4-FFF2-40B4-BE49-F238E27FC236}">
                <a16:creationId xmlns:a16="http://schemas.microsoft.com/office/drawing/2014/main" id="{A5AE1E7C-E01E-43C9-AF9E-3C337DC00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4675" y="1524000"/>
            <a:ext cx="2185988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E5DD4FA8-FF4C-417C-A2F1-83C1D6EB5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1550" y="1524000"/>
            <a:ext cx="2173288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497008-50F8-4180-8BE9-5BF6F62AD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9500" y="688975"/>
            <a:ext cx="8958263" cy="49053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k-SK" sz="4000" dirty="0">
                <a:solidFill>
                  <a:srgbClr val="780001"/>
                </a:solidFill>
                <a:latin typeface="+mn-lt"/>
                <a:ea typeface="Adobe Fangsong Std R" panose="02020400000000000000" pitchFamily="18" charset="-128"/>
                <a:cs typeface="Times New Roman" panose="02020603050405020304" pitchFamily="18" charset="0"/>
              </a:rPr>
              <a:t>Vypočúvanie kandidátov na kandidátov</a:t>
            </a:r>
          </a:p>
        </p:txBody>
      </p:sp>
      <p:sp>
        <p:nvSpPr>
          <p:cNvPr id="15363" name="Podnadpis 2">
            <a:extLst>
              <a:ext uri="{FF2B5EF4-FFF2-40B4-BE49-F238E27FC236}">
                <a16:creationId xmlns:a16="http://schemas.microsoft.com/office/drawing/2014/main" id="{34FC1915-F19A-4397-ABF2-20BB75F632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49500" y="1458913"/>
            <a:ext cx="9144000" cy="4848225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altLang="sk-SK" sz="3200">
                <a:solidFill>
                  <a:srgbClr val="780001"/>
                </a:solidFill>
              </a:rPr>
              <a:t>V roku 2018 sa zmenili právne predpisy tak, že vypočutie kandidátov na sudcov a sudkyne ÚS sa malo konať vo väčšej miestnosti podľa predpokladaného záujmu verejnosti a zároveň sa mal vyhotovovať audiovizuálny prenos (§ 116a zákona o rokovacom poriadku NR SR)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altLang="sk-SK" sz="3200">
                <a:solidFill>
                  <a:srgbClr val="780001"/>
                </a:solidFill>
              </a:rPr>
              <a:t>NR SR vyhotovila aj záznam, ktorý je dostupný na </a:t>
            </a:r>
            <a:r>
              <a:rPr lang="sk-SK" altLang="sk-SK" sz="3200">
                <a:solidFill>
                  <a:srgbClr val="780001"/>
                </a:solidFill>
                <a:hlinkClick r:id="rId3"/>
              </a:rPr>
              <a:t>https://tv.nrsr.sk/archiv/prenos/dalsie/vypocutieUS</a:t>
            </a:r>
            <a:r>
              <a:rPr lang="sk-SK" altLang="sk-SK" sz="3200">
                <a:solidFill>
                  <a:srgbClr val="780001"/>
                </a:solidFill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altLang="sk-SK" sz="3200">
                <a:solidFill>
                  <a:srgbClr val="780001"/>
                </a:solidFill>
              </a:rPr>
              <a:t>Bývalý predseda vlády doc. Fico bol vypočutý na </a:t>
            </a:r>
            <a:r>
              <a:rPr lang="sk-SK" altLang="sk-SK" sz="3200">
                <a:solidFill>
                  <a:srgbClr val="780001"/>
                </a:solidFill>
                <a:hlinkClick r:id="rId4"/>
              </a:rPr>
              <a:t>https://tv.nrsr.sk/archiv/ine/7/3412</a:t>
            </a:r>
            <a:r>
              <a:rPr lang="sk-SK" altLang="sk-SK" sz="3200">
                <a:solidFill>
                  <a:srgbClr val="780001"/>
                </a:solidFill>
              </a:rPr>
              <a:t> od 3:48 h.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F90911-E73B-48E2-AC43-835D3701F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875" y="544513"/>
            <a:ext cx="9055100" cy="490537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k-SK" sz="3000" dirty="0">
                <a:solidFill>
                  <a:srgbClr val="780001"/>
                </a:solidFill>
                <a:latin typeface="+mn-lt"/>
                <a:ea typeface="Adobe Fangsong Std R" panose="02020400000000000000" pitchFamily="18" charset="-128"/>
                <a:cs typeface="Times New Roman" panose="02020603050405020304" pitchFamily="18" charset="0"/>
              </a:rPr>
              <a:t>Výber ústavných sudcov/sudkýň</a:t>
            </a:r>
          </a:p>
        </p:txBody>
      </p:sp>
      <p:sp>
        <p:nvSpPr>
          <p:cNvPr id="16387" name="Podnadpis 2">
            <a:extLst>
              <a:ext uri="{FF2B5EF4-FFF2-40B4-BE49-F238E27FC236}">
                <a16:creationId xmlns:a16="http://schemas.microsoft.com/office/drawing/2014/main" id="{391DA215-109F-40B5-AAFD-0C972A1EF36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49500" y="1346200"/>
            <a:ext cx="9144000" cy="4848225"/>
          </a:xfrm>
        </p:spPr>
        <p:txBody>
          <a:bodyPr/>
          <a:lstStyle/>
          <a:p>
            <a:pPr algn="just"/>
            <a:endParaRPr lang="sk-SK" altLang="sk-SK" sz="2300">
              <a:solidFill>
                <a:srgbClr val="7A0001"/>
              </a:solidFill>
            </a:endParaRPr>
          </a:p>
          <a:p>
            <a:pPr algn="just"/>
            <a:endParaRPr lang="sk-SK" altLang="sk-SK" sz="2800">
              <a:solidFill>
                <a:srgbClr val="7A000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690241-090A-4D53-A276-3CA51565D9ED}"/>
              </a:ext>
            </a:extLst>
          </p:cNvPr>
          <p:cNvSpPr/>
          <p:nvPr/>
        </p:nvSpPr>
        <p:spPr>
          <a:xfrm>
            <a:off x="2857500" y="1265238"/>
            <a:ext cx="3133725" cy="649287"/>
          </a:xfrm>
          <a:prstGeom prst="rect">
            <a:avLst/>
          </a:prstGeom>
          <a:noFill/>
          <a:ln w="25400">
            <a:solidFill>
              <a:srgbClr val="78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2100" dirty="0">
                <a:solidFill>
                  <a:srgbClr val="780001"/>
                </a:solidFill>
              </a:rPr>
              <a:t>výzva na podanie návrhov – predseda NR SR</a:t>
            </a:r>
            <a:endParaRPr lang="en-GB" sz="2100" dirty="0">
              <a:solidFill>
                <a:srgbClr val="78000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969DEB-9129-4843-9980-054791831458}"/>
              </a:ext>
            </a:extLst>
          </p:cNvPr>
          <p:cNvSpPr/>
          <p:nvPr/>
        </p:nvSpPr>
        <p:spPr>
          <a:xfrm>
            <a:off x="6921500" y="1665288"/>
            <a:ext cx="1676400" cy="942975"/>
          </a:xfrm>
          <a:prstGeom prst="rect">
            <a:avLst/>
          </a:prstGeom>
          <a:noFill/>
          <a:ln w="25400">
            <a:solidFill>
              <a:srgbClr val="78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2100" dirty="0">
                <a:solidFill>
                  <a:srgbClr val="780001"/>
                </a:solidFill>
              </a:rPr>
              <a:t>kandidát na kandidáta </a:t>
            </a:r>
            <a:endParaRPr lang="en-GB" sz="2100" dirty="0">
              <a:solidFill>
                <a:srgbClr val="78000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C655FE5-E38B-4565-8DE5-6F54BD17B270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8597900" y="1914525"/>
            <a:ext cx="431800" cy="222250"/>
          </a:xfrm>
          <a:prstGeom prst="straightConnector1">
            <a:avLst/>
          </a:prstGeom>
          <a:ln w="28575">
            <a:solidFill>
              <a:srgbClr val="780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9FFB822-B2DB-4CD9-8D39-1448AE0AD10B}"/>
              </a:ext>
            </a:extLst>
          </p:cNvPr>
          <p:cNvSpPr/>
          <p:nvPr/>
        </p:nvSpPr>
        <p:spPr>
          <a:xfrm>
            <a:off x="9029700" y="1187450"/>
            <a:ext cx="2463800" cy="2576513"/>
          </a:xfrm>
          <a:prstGeom prst="rect">
            <a:avLst/>
          </a:prstGeom>
          <a:noFill/>
          <a:ln w="25400">
            <a:solidFill>
              <a:srgbClr val="78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2000" dirty="0">
                <a:solidFill>
                  <a:srgbClr val="7A0001"/>
                </a:solidFill>
              </a:rPr>
              <a:t>1. voliteľnosť do NRSR</a:t>
            </a:r>
          </a:p>
          <a:p>
            <a:pPr algn="ctr">
              <a:defRPr/>
            </a:pPr>
            <a:r>
              <a:rPr lang="sk-SK" sz="2000" dirty="0">
                <a:solidFill>
                  <a:srgbClr val="7A0001"/>
                </a:solidFill>
              </a:rPr>
              <a:t> 2. najmenej 40 rokov</a:t>
            </a:r>
          </a:p>
          <a:p>
            <a:pPr algn="ctr">
              <a:defRPr/>
            </a:pPr>
            <a:r>
              <a:rPr lang="sk-SK" sz="2000" dirty="0">
                <a:solidFill>
                  <a:srgbClr val="7A0001"/>
                </a:solidFill>
              </a:rPr>
              <a:t>3. vysokoškolské právnické vzdelanie,</a:t>
            </a:r>
          </a:p>
          <a:p>
            <a:pPr algn="ctr">
              <a:defRPr/>
            </a:pPr>
            <a:r>
              <a:rPr lang="sk-SK" sz="2000" dirty="0">
                <a:solidFill>
                  <a:srgbClr val="7A0001"/>
                </a:solidFill>
              </a:rPr>
              <a:t>4. najmenej 15 rokov činný v právnickom povolaní</a:t>
            </a:r>
            <a:endParaRPr lang="en-GB" sz="2000" dirty="0">
              <a:solidFill>
                <a:srgbClr val="7A000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C85983D-3466-4629-BA2A-53B45A869027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4424363" y="1914525"/>
            <a:ext cx="0" cy="249238"/>
          </a:xfrm>
          <a:prstGeom prst="straightConnector1">
            <a:avLst/>
          </a:prstGeom>
          <a:ln w="28575">
            <a:solidFill>
              <a:srgbClr val="780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B1EA615-2324-43F8-B60B-AB8840679432}"/>
              </a:ext>
            </a:extLst>
          </p:cNvPr>
          <p:cNvSpPr/>
          <p:nvPr/>
        </p:nvSpPr>
        <p:spPr>
          <a:xfrm>
            <a:off x="2857500" y="2182813"/>
            <a:ext cx="3133725" cy="649287"/>
          </a:xfrm>
          <a:prstGeom prst="rect">
            <a:avLst/>
          </a:prstGeom>
          <a:noFill/>
          <a:ln w="25400">
            <a:solidFill>
              <a:srgbClr val="78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2100" dirty="0">
                <a:solidFill>
                  <a:srgbClr val="780001"/>
                </a:solidFill>
              </a:rPr>
              <a:t>návrh – obsahuje aj motivačný list a životopis</a:t>
            </a:r>
            <a:endParaRPr lang="en-GB" sz="2100" dirty="0">
              <a:solidFill>
                <a:srgbClr val="78000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4BB07BB-05E4-402A-8232-C1B1F29D7AE1}"/>
              </a:ext>
            </a:extLst>
          </p:cNvPr>
          <p:cNvCxnSpPr>
            <a:cxnSpLocks/>
          </p:cNvCxnSpPr>
          <p:nvPr/>
        </p:nvCxnSpPr>
        <p:spPr>
          <a:xfrm>
            <a:off x="4424363" y="2832100"/>
            <a:ext cx="0" cy="263525"/>
          </a:xfrm>
          <a:prstGeom prst="straightConnector1">
            <a:avLst/>
          </a:prstGeom>
          <a:ln w="28575">
            <a:solidFill>
              <a:srgbClr val="780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FFFE6DA-FA42-4296-9B8A-51F0C1F0CE21}"/>
              </a:ext>
            </a:extLst>
          </p:cNvPr>
          <p:cNvSpPr/>
          <p:nvPr/>
        </p:nvSpPr>
        <p:spPr>
          <a:xfrm>
            <a:off x="2857500" y="3095625"/>
            <a:ext cx="4133850" cy="1146175"/>
          </a:xfrm>
          <a:prstGeom prst="rect">
            <a:avLst/>
          </a:prstGeom>
          <a:noFill/>
          <a:ln w="25400">
            <a:solidFill>
              <a:srgbClr val="78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2100" dirty="0">
                <a:solidFill>
                  <a:srgbClr val="780001"/>
                </a:solidFill>
              </a:rPr>
              <a:t>vypočutie, tzv. </a:t>
            </a:r>
            <a:r>
              <a:rPr lang="sk-SK" sz="2100" dirty="0" err="1">
                <a:solidFill>
                  <a:srgbClr val="780001"/>
                </a:solidFill>
              </a:rPr>
              <a:t>hearing</a:t>
            </a:r>
            <a:r>
              <a:rPr lang="sk-SK" sz="2100" dirty="0">
                <a:solidFill>
                  <a:srgbClr val="780001"/>
                </a:solidFill>
              </a:rPr>
              <a:t> pred ústavnoprávnym výborom NR SR</a:t>
            </a:r>
          </a:p>
          <a:p>
            <a:pPr algn="ctr">
              <a:defRPr/>
            </a:pPr>
            <a:r>
              <a:rPr lang="sk-SK" sz="2100" dirty="0">
                <a:solidFill>
                  <a:srgbClr val="780001"/>
                </a:solidFill>
              </a:rPr>
              <a:t>a hlasovanie o splnení podmienok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56307E-63BD-492D-91DD-6C8ED1117388}"/>
              </a:ext>
            </a:extLst>
          </p:cNvPr>
          <p:cNvCxnSpPr>
            <a:cxnSpLocks/>
          </p:cNvCxnSpPr>
          <p:nvPr/>
        </p:nvCxnSpPr>
        <p:spPr>
          <a:xfrm>
            <a:off x="4424363" y="4241800"/>
            <a:ext cx="0" cy="501650"/>
          </a:xfrm>
          <a:prstGeom prst="straightConnector1">
            <a:avLst/>
          </a:prstGeom>
          <a:ln w="28575">
            <a:solidFill>
              <a:srgbClr val="780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601FED8-574B-4256-8302-984AC578CF66}"/>
              </a:ext>
            </a:extLst>
          </p:cNvPr>
          <p:cNvSpPr/>
          <p:nvPr/>
        </p:nvSpPr>
        <p:spPr>
          <a:xfrm>
            <a:off x="2676525" y="4743450"/>
            <a:ext cx="4475163" cy="649288"/>
          </a:xfrm>
          <a:prstGeom prst="rect">
            <a:avLst/>
          </a:prstGeom>
          <a:noFill/>
          <a:ln w="25400">
            <a:solidFill>
              <a:srgbClr val="78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2100" dirty="0">
                <a:solidFill>
                  <a:srgbClr val="780001"/>
                </a:solidFill>
              </a:rPr>
              <a:t>voľba dvojnásobku kandidátov oproti voľným miestam</a:t>
            </a:r>
            <a:endParaRPr lang="en-GB" sz="2100" dirty="0">
              <a:solidFill>
                <a:srgbClr val="78000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50DECE0-D378-44EA-A17E-9837462D8EAB}"/>
              </a:ext>
            </a:extLst>
          </p:cNvPr>
          <p:cNvCxnSpPr>
            <a:cxnSpLocks/>
          </p:cNvCxnSpPr>
          <p:nvPr/>
        </p:nvCxnSpPr>
        <p:spPr>
          <a:xfrm>
            <a:off x="4438650" y="5392738"/>
            <a:ext cx="0" cy="238125"/>
          </a:xfrm>
          <a:prstGeom prst="straightConnector1">
            <a:avLst/>
          </a:prstGeom>
          <a:ln w="28575">
            <a:solidFill>
              <a:srgbClr val="780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A3BDAEA7-090D-4EB3-8D92-A3B4AE347DF5}"/>
              </a:ext>
            </a:extLst>
          </p:cNvPr>
          <p:cNvSpPr/>
          <p:nvPr/>
        </p:nvSpPr>
        <p:spPr>
          <a:xfrm>
            <a:off x="2349500" y="5630863"/>
            <a:ext cx="5091113" cy="649287"/>
          </a:xfrm>
          <a:prstGeom prst="rect">
            <a:avLst/>
          </a:prstGeom>
          <a:noFill/>
          <a:ln w="25400">
            <a:solidFill>
              <a:srgbClr val="78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k-SK" sz="2100" dirty="0">
                <a:solidFill>
                  <a:srgbClr val="780001"/>
                </a:solidFill>
              </a:rPr>
              <a:t>vymenovanie prezidentom/prezidentkou</a:t>
            </a:r>
            <a:endParaRPr lang="en-GB" sz="2100" dirty="0">
              <a:solidFill>
                <a:srgbClr val="78000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3BA1FD4-1ABF-4120-BEE4-AA9AC9581DB2}"/>
              </a:ext>
            </a:extLst>
          </p:cNvPr>
          <p:cNvCxnSpPr>
            <a:cxnSpLocks/>
          </p:cNvCxnSpPr>
          <p:nvPr/>
        </p:nvCxnSpPr>
        <p:spPr>
          <a:xfrm flipH="1">
            <a:off x="4424363" y="1914525"/>
            <a:ext cx="2497137" cy="123825"/>
          </a:xfrm>
          <a:prstGeom prst="straightConnector1">
            <a:avLst/>
          </a:prstGeom>
          <a:ln w="28575">
            <a:solidFill>
              <a:srgbClr val="780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5" grpId="0" animBg="1"/>
      <p:bldP spid="18" grpId="0" animBg="1"/>
      <p:bldP spid="24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1FE8CD-38DA-422D-A09A-3F6D3B547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9500" y="688975"/>
            <a:ext cx="8958263" cy="49053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k-SK" sz="4000" dirty="0">
                <a:solidFill>
                  <a:srgbClr val="780001"/>
                </a:solidFill>
                <a:latin typeface="+mn-lt"/>
                <a:ea typeface="Adobe Fangsong Std R" panose="02020400000000000000" pitchFamily="18" charset="-128"/>
                <a:cs typeface="Times New Roman" panose="02020603050405020304" pitchFamily="18" charset="0"/>
              </a:rPr>
              <a:t>Typy konaní pred ÚS</a:t>
            </a:r>
          </a:p>
        </p:txBody>
      </p:sp>
      <p:sp>
        <p:nvSpPr>
          <p:cNvPr id="17411" name="Podnadpis 2">
            <a:extLst>
              <a:ext uri="{FF2B5EF4-FFF2-40B4-BE49-F238E27FC236}">
                <a16:creationId xmlns:a16="http://schemas.microsoft.com/office/drawing/2014/main" id="{03BE4B13-3A86-478D-8511-CAC1E88FC44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49500" y="1458913"/>
            <a:ext cx="9144000" cy="4848225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altLang="sk-SK" sz="3500">
                <a:solidFill>
                  <a:srgbClr val="780001"/>
                </a:solidFill>
              </a:rPr>
              <a:t>Čl. 124 ústavný súd ako nezávislý súdny orgán ochrany ústavnosti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altLang="sk-SK" sz="3500">
                <a:solidFill>
                  <a:srgbClr val="780001"/>
                </a:solidFill>
              </a:rPr>
              <a:t>Ne/súlad: čl. 125 a 125a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altLang="sk-SK" sz="3500">
                <a:solidFill>
                  <a:srgbClr val="780001"/>
                </a:solidFill>
              </a:rPr>
              <a:t>Sťažnosť: čl. 127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altLang="sk-SK" sz="3500">
                <a:solidFill>
                  <a:srgbClr val="780001"/>
                </a:solidFill>
              </a:rPr>
              <a:t>Výklad Ú a ÚZ: čl. 128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altLang="sk-SK" sz="3500">
              <a:solidFill>
                <a:srgbClr val="78000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altLang="sk-SK" sz="3500" b="1">
                <a:solidFill>
                  <a:srgbClr val="780001"/>
                </a:solidFill>
              </a:rPr>
              <a:t>Je potrebné oproti učebnici študovať nový zákon o ústavnom súde – č. 314/2018 Z.z.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altLang="sk-SK" sz="3500">
              <a:solidFill>
                <a:srgbClr val="7A000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E8EE74-A9F5-43F1-B783-1CC93CDB8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9500" y="688975"/>
            <a:ext cx="8958263" cy="49053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k-SK" sz="4000" dirty="0" err="1">
                <a:solidFill>
                  <a:srgbClr val="780001"/>
                </a:solidFill>
                <a:latin typeface="+mn-lt"/>
                <a:ea typeface="Adobe Fangsong Std R" panose="02020400000000000000" pitchFamily="18" charset="-128"/>
                <a:cs typeface="Times New Roman" panose="02020603050405020304" pitchFamily="18" charset="0"/>
              </a:rPr>
              <a:t>Outline</a:t>
            </a:r>
            <a:endParaRPr lang="sk-SK" sz="4000" dirty="0">
              <a:solidFill>
                <a:srgbClr val="780001"/>
              </a:solidFill>
              <a:latin typeface="+mn-lt"/>
              <a:ea typeface="Adobe Fangsong Std 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099" name="Podnadpis 2">
            <a:extLst>
              <a:ext uri="{FF2B5EF4-FFF2-40B4-BE49-F238E27FC236}">
                <a16:creationId xmlns:a16="http://schemas.microsoft.com/office/drawing/2014/main" id="{7A40E05A-D27A-4A7E-898F-6D38EA1C510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49500" y="1331913"/>
            <a:ext cx="9144000" cy="5526087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altLang="sk-SK" sz="3300">
                <a:solidFill>
                  <a:srgbClr val="7A0001"/>
                </a:solidFill>
              </a:rPr>
              <a:t>funkcia ústavného súdnictva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altLang="sk-SK" sz="3300">
                <a:solidFill>
                  <a:srgbClr val="7A0001"/>
                </a:solidFill>
              </a:rPr>
              <a:t>modely ochrany ústavnosti a výhody nášho modelu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altLang="sk-SK" sz="3300">
                <a:solidFill>
                  <a:srgbClr val="7A0001"/>
                </a:solidFill>
              </a:rPr>
              <a:t>história ústavného súdnictva na našom území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altLang="sk-SK" sz="3300">
                <a:solidFill>
                  <a:srgbClr val="7A0001"/>
                </a:solidFill>
              </a:rPr>
              <a:t>kreácia ústavného súdu SR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altLang="sk-SK" sz="3300">
                <a:solidFill>
                  <a:srgbClr val="7A0001"/>
                </a:solidFill>
              </a:rPr>
              <a:t>úvod do pôsobnosti a právomoci ústavného súdu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altLang="sk-SK" sz="3300">
                <a:solidFill>
                  <a:srgbClr val="7A0001"/>
                </a:solidFill>
              </a:rPr>
              <a:t>typy konaní pred ústavným súdom SR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altLang="sk-SK" sz="3300">
                <a:solidFill>
                  <a:srgbClr val="7A0001"/>
                </a:solidFill>
              </a:rPr>
              <a:t>konanie pred ústavným súdom (procesne, zákon o ÚS)</a:t>
            </a:r>
          </a:p>
          <a:p>
            <a:pPr marL="342900" indent="-342900">
              <a:buFontTx/>
              <a:buChar char="-"/>
            </a:pPr>
            <a:endParaRPr lang="sk-SK" altLang="sk-SK" sz="3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FEEEC4-6219-41A0-BE5F-4F9EB8C3F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9500" y="688975"/>
            <a:ext cx="8958263" cy="49053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k-SK" sz="4000" dirty="0">
                <a:solidFill>
                  <a:srgbClr val="780001"/>
                </a:solidFill>
                <a:latin typeface="+mn-lt"/>
                <a:ea typeface="Adobe Fangsong Std R" panose="02020400000000000000" pitchFamily="18" charset="-128"/>
                <a:cs typeface="Times New Roman" panose="02020603050405020304" pitchFamily="18" charset="0"/>
              </a:rPr>
              <a:t>Funkcie ústavného súdnictva</a:t>
            </a:r>
          </a:p>
        </p:txBody>
      </p:sp>
      <p:sp>
        <p:nvSpPr>
          <p:cNvPr id="5123" name="Podnadpis 2">
            <a:extLst>
              <a:ext uri="{FF2B5EF4-FFF2-40B4-BE49-F238E27FC236}">
                <a16:creationId xmlns:a16="http://schemas.microsoft.com/office/drawing/2014/main" id="{0E17BDB1-3E08-4CA2-8E8C-E3AC512532F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49500" y="1458913"/>
            <a:ext cx="9144000" cy="4848225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altLang="sk-SK" sz="3500">
                <a:solidFill>
                  <a:srgbClr val="780001"/>
                </a:solidFill>
              </a:rPr>
              <a:t>ochrana ústavy </a:t>
            </a:r>
            <a:r>
              <a:rPr lang="sk-SK" altLang="sk-SK" sz="3500" b="1">
                <a:solidFill>
                  <a:srgbClr val="780001"/>
                </a:solidFill>
              </a:rPr>
              <a:t>ako ochrana kompatibility právneho poriadku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altLang="sk-SK" sz="3500">
                <a:solidFill>
                  <a:srgbClr val="780001"/>
                </a:solidFill>
              </a:rPr>
              <a:t>ochrana ústavy </a:t>
            </a:r>
            <a:r>
              <a:rPr lang="sk-SK" altLang="sk-SK" sz="3500" b="1">
                <a:solidFill>
                  <a:srgbClr val="780001"/>
                </a:solidFill>
              </a:rPr>
              <a:t>ako ochrana hodnôt</a:t>
            </a:r>
            <a:r>
              <a:rPr lang="sk-SK" altLang="sk-SK" sz="3500">
                <a:solidFill>
                  <a:srgbClr val="780001"/>
                </a:solidFill>
              </a:rPr>
              <a:t> – sloboda, rovnosť, dôstojnosť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altLang="sk-SK" sz="3500">
                <a:solidFill>
                  <a:srgbClr val="780001"/>
                </a:solidFill>
              </a:rPr>
              <a:t>Marbury v. Madison, 1803, prečo je potrebné zišťovať nesúlad a kto to má robiť – 1. lebo ústava je najvyššie, 2. lebo súdy vykladajú a aplikujú právo, 3. lebo by bolo absurdné použiť neústavné právo a 4. NS je najlepši kandidát kvôli nestrannosti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altLang="sk-SK" sz="3500">
              <a:solidFill>
                <a:srgbClr val="78000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A8BE6-EEEC-4960-85E7-AF284BAD0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9500" y="688975"/>
            <a:ext cx="8958263" cy="49053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k-SK" sz="4000" dirty="0">
                <a:solidFill>
                  <a:srgbClr val="780001"/>
                </a:solidFill>
                <a:latin typeface="+mn-lt"/>
                <a:ea typeface="Adobe Fangsong Std R" panose="02020400000000000000" pitchFamily="18" charset="-128"/>
                <a:cs typeface="Times New Roman" panose="02020603050405020304" pitchFamily="18" charset="0"/>
              </a:rPr>
              <a:t>Funkcie ústavného súdnictva</a:t>
            </a:r>
          </a:p>
        </p:txBody>
      </p:sp>
      <p:sp>
        <p:nvSpPr>
          <p:cNvPr id="23555" name="Podnadpis 2">
            <a:extLst>
              <a:ext uri="{FF2B5EF4-FFF2-40B4-BE49-F238E27FC236}">
                <a16:creationId xmlns:a16="http://schemas.microsoft.com/office/drawing/2014/main" id="{D37576EB-42A9-46D6-B366-3DA64209ABE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49500" y="1458913"/>
            <a:ext cx="9144000" cy="4848225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sk-SK" altLang="sk-SK" sz="3500" dirty="0">
                <a:solidFill>
                  <a:srgbClr val="780001"/>
                </a:solidFill>
              </a:rPr>
              <a:t>právno-politické orgány, lebo:</a:t>
            </a:r>
          </a:p>
          <a:p>
            <a:pPr marL="514350" indent="-514350" algn="l">
              <a:buFont typeface="Arial" panose="020B0604020202020204" pitchFamily="34" charset="0"/>
              <a:buAutoNum type="arabicPeriod"/>
              <a:defRPr/>
            </a:pPr>
            <a:r>
              <a:rPr lang="sk-SK" altLang="sk-SK" sz="3500" dirty="0">
                <a:solidFill>
                  <a:srgbClr val="780001"/>
                </a:solidFill>
              </a:rPr>
              <a:t>jazyk ústavy</a:t>
            </a:r>
          </a:p>
          <a:p>
            <a:pPr marL="514350" indent="-514350" algn="l">
              <a:buFont typeface="Arial" panose="020B0604020202020204" pitchFamily="34" charset="0"/>
              <a:buAutoNum type="arabicPeriod"/>
              <a:defRPr/>
            </a:pPr>
            <a:r>
              <a:rPr lang="sk-SK" altLang="sk-SK" sz="3500" dirty="0">
                <a:solidFill>
                  <a:srgbClr val="780001"/>
                </a:solidFill>
              </a:rPr>
              <a:t>úloha ústavných sudcov</a:t>
            </a:r>
          </a:p>
          <a:p>
            <a:pPr marL="514350" indent="-514350" algn="l">
              <a:buFont typeface="Arial" panose="020B0604020202020204" pitchFamily="34" charset="0"/>
              <a:buAutoNum type="arabicPeriod"/>
              <a:defRPr/>
            </a:pPr>
            <a:r>
              <a:rPr lang="sk-SK" altLang="sk-SK" sz="3500" dirty="0">
                <a:solidFill>
                  <a:srgbClr val="780001"/>
                </a:solidFill>
              </a:rPr>
              <a:t>dizajn výberu sudcov a sudkýň – lebo legitimita</a:t>
            </a:r>
          </a:p>
          <a:p>
            <a:pPr marL="514350" indent="-514350" algn="l">
              <a:buFont typeface="Arial" panose="020B0604020202020204" pitchFamily="34" charset="0"/>
              <a:buAutoNum type="arabicPeriod"/>
              <a:defRPr/>
            </a:pPr>
            <a:endParaRPr lang="sk-SK" altLang="sk-SK" sz="3500" dirty="0">
              <a:solidFill>
                <a:srgbClr val="780001"/>
              </a:solidFill>
            </a:endParaRPr>
          </a:p>
          <a:p>
            <a:pPr algn="l">
              <a:defRPr/>
            </a:pPr>
            <a:r>
              <a:rPr lang="sk-SK" altLang="sk-SK" sz="3500" dirty="0">
                <a:solidFill>
                  <a:srgbClr val="780001"/>
                </a:solidFill>
              </a:rPr>
              <a:t>Preto ťažšie rozlíšenie politických a právnych otázok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sk-SK" altLang="sk-SK" sz="3500" dirty="0">
              <a:solidFill>
                <a:srgbClr val="78000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008DD4-9374-4744-B857-A1308E9ED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9500" y="688975"/>
            <a:ext cx="8958263" cy="49053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k-SK" sz="4000" dirty="0">
                <a:solidFill>
                  <a:srgbClr val="780001"/>
                </a:solidFill>
                <a:latin typeface="+mn-lt"/>
                <a:ea typeface="Adobe Fangsong Std R" panose="02020400000000000000" pitchFamily="18" charset="-128"/>
                <a:cs typeface="Times New Roman" panose="02020603050405020304" pitchFamily="18" charset="0"/>
              </a:rPr>
              <a:t>Funkcie ústavného súdnictva</a:t>
            </a:r>
          </a:p>
        </p:txBody>
      </p:sp>
      <p:sp>
        <p:nvSpPr>
          <p:cNvPr id="7171" name="Podnadpis 2">
            <a:extLst>
              <a:ext uri="{FF2B5EF4-FFF2-40B4-BE49-F238E27FC236}">
                <a16:creationId xmlns:a16="http://schemas.microsoft.com/office/drawing/2014/main" id="{ECBF4943-9C22-4171-A89C-70C589C6B1A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49500" y="1458913"/>
            <a:ext cx="9144000" cy="4848225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altLang="sk-SK" sz="3500">
                <a:solidFill>
                  <a:srgbClr val="780001"/>
                </a:solidFill>
              </a:rPr>
              <a:t>promovanie ústavy ako základného prameňa regulujúceho výkon verejnej moci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altLang="sk-SK" sz="3500">
                <a:solidFill>
                  <a:srgbClr val="780001"/>
                </a:solidFill>
              </a:rPr>
              <a:t>potreba obmedzenia verejnej moci – lebo inak by mala navrch oproti občanom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altLang="sk-SK" sz="3500">
                <a:solidFill>
                  <a:srgbClr val="780001"/>
                </a:solidFill>
              </a:rPr>
              <a:t>potreba ochrany menšín pred väčšinami (? protiväčšinovosti ÚS)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altLang="sk-SK" sz="3500">
                <a:solidFill>
                  <a:srgbClr val="780001"/>
                </a:solidFill>
              </a:rPr>
              <a:t>záväzné </a:t>
            </a:r>
            <a:r>
              <a:rPr lang="sk-SK" altLang="sk-SK" sz="3500">
                <a:solidFill>
                  <a:srgbClr val="7A0001"/>
                </a:solidFill>
              </a:rPr>
              <a:t>interpretovanie ústavy - „Nie sme poslední, lebo máme pravdu. Máme pravdu, lebo sme poslední.“ (sudca SCOTUS, R.H. Jackson, a odlišné Mészáros v PL. ÚS 45/2015)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altLang="sk-SK" sz="3500">
              <a:solidFill>
                <a:srgbClr val="7A000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E51B65-C4F9-4DAF-B08E-70BC5C4AD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9500" y="688975"/>
            <a:ext cx="8958263" cy="49053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k-SK" sz="4000" dirty="0">
                <a:solidFill>
                  <a:srgbClr val="780001"/>
                </a:solidFill>
                <a:latin typeface="+mn-lt"/>
                <a:ea typeface="Adobe Fangsong Std R" panose="02020400000000000000" pitchFamily="18" charset="-128"/>
                <a:cs typeface="Times New Roman" panose="02020603050405020304" pitchFamily="18" charset="0"/>
              </a:rPr>
              <a:t>Funkcie ústavného súdnictva</a:t>
            </a:r>
          </a:p>
        </p:txBody>
      </p:sp>
      <p:sp>
        <p:nvSpPr>
          <p:cNvPr id="23555" name="Podnadpis 2">
            <a:extLst>
              <a:ext uri="{FF2B5EF4-FFF2-40B4-BE49-F238E27FC236}">
                <a16:creationId xmlns:a16="http://schemas.microsoft.com/office/drawing/2014/main" id="{6A5DCCC0-F157-4C52-B15F-3995CA73B28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49500" y="1458913"/>
            <a:ext cx="9144000" cy="4848225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sk-SK" altLang="sk-SK" sz="3500" dirty="0">
                <a:solidFill>
                  <a:srgbClr val="780001"/>
                </a:solidFill>
              </a:rPr>
              <a:t>ľud v. ústavní sudcovia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sk-SK" sz="3500" dirty="0">
              <a:solidFill>
                <a:srgbClr val="780001"/>
              </a:solidFill>
            </a:endParaRPr>
          </a:p>
          <a:p>
            <a:pPr algn="l">
              <a:defRPr/>
            </a:pPr>
            <a:r>
              <a:rPr lang="sk-SK" sz="3500" dirty="0" err="1">
                <a:solidFill>
                  <a:srgbClr val="780001"/>
                </a:solidFill>
              </a:rPr>
              <a:t>Holländer</a:t>
            </a:r>
            <a:r>
              <a:rPr lang="sk-SK" sz="3500" dirty="0">
                <a:solidFill>
                  <a:srgbClr val="780001"/>
                </a:solidFill>
              </a:rPr>
              <a:t>: Ústavní sudcovia chránia ústavu aj proti ľudu.</a:t>
            </a:r>
          </a:p>
          <a:p>
            <a:pPr algn="l">
              <a:defRPr/>
            </a:pPr>
            <a:endParaRPr lang="sk-SK" sz="3500" dirty="0">
              <a:solidFill>
                <a:srgbClr val="780001"/>
              </a:solidFill>
            </a:endParaRPr>
          </a:p>
          <a:p>
            <a:pPr algn="l">
              <a:defRPr/>
            </a:pPr>
            <a:r>
              <a:rPr lang="sk-SK" sz="3500" dirty="0">
                <a:solidFill>
                  <a:srgbClr val="780001"/>
                </a:solidFill>
              </a:rPr>
              <a:t>Procházka: To by bolo elitárske, vo finále si ústavu musí ochrániť ľud sám keď sa prejaví v občianskej spoločnosti.</a:t>
            </a:r>
            <a:endParaRPr lang="sk-SK" sz="3500" dirty="0">
              <a:solidFill>
                <a:srgbClr val="7A000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sk-SK" altLang="sk-SK" sz="3500" dirty="0">
              <a:solidFill>
                <a:srgbClr val="7A000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67A9F-00F8-4D2E-97A1-966F549C5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9500" y="688975"/>
            <a:ext cx="8958263" cy="49053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k-SK" sz="4000" dirty="0">
                <a:solidFill>
                  <a:srgbClr val="780001"/>
                </a:solidFill>
                <a:latin typeface="+mn-lt"/>
                <a:ea typeface="Adobe Fangsong Std R" panose="02020400000000000000" pitchFamily="18" charset="-128"/>
                <a:cs typeface="Times New Roman" panose="02020603050405020304" pitchFamily="18" charset="0"/>
              </a:rPr>
              <a:t>Modely ústavného súdnictva</a:t>
            </a:r>
          </a:p>
        </p:txBody>
      </p:sp>
      <p:sp>
        <p:nvSpPr>
          <p:cNvPr id="9219" name="Podnadpis 2">
            <a:extLst>
              <a:ext uri="{FF2B5EF4-FFF2-40B4-BE49-F238E27FC236}">
                <a16:creationId xmlns:a16="http://schemas.microsoft.com/office/drawing/2014/main" id="{129D9AE9-8678-47C1-81AA-F3C2670F46B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49500" y="1458913"/>
            <a:ext cx="9144000" cy="4848225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altLang="sk-SK" sz="3500">
                <a:solidFill>
                  <a:srgbClr val="780001"/>
                </a:solidFill>
              </a:rPr>
              <a:t>americký – rozptýlený – cez neaplikovanie, na SCOTUSe ale tvrdý prieskum súladu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altLang="sk-SK" sz="3500">
                <a:solidFill>
                  <a:srgbClr val="780001"/>
                </a:solidFill>
              </a:rPr>
              <a:t>britský – všeobecné súdy limitujú exekutívnu normotvorbu cez neaplikovanie, SC UK – mäkký prieskum (deklarácia nesúladu – skôr dialóg)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altLang="sk-SK" sz="3500">
                <a:solidFill>
                  <a:srgbClr val="780001"/>
                </a:solidFill>
              </a:rPr>
              <a:t>kontinentálny – koncentrovaný a špecializovaný: jeden orgán – chráni sa právna istota, efektívejšie sa promuje ústava, lepšia expertnosť sudcov ÚS,  demokratická legitimita</a:t>
            </a:r>
            <a:endParaRPr lang="sk-SK" altLang="sk-SK" sz="3500">
              <a:solidFill>
                <a:srgbClr val="7A000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altLang="sk-SK" sz="3500">
              <a:solidFill>
                <a:srgbClr val="7A000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F05835-F608-4738-882A-0F9E9D6C7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9500" y="688975"/>
            <a:ext cx="8958263" cy="49053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k-SK" sz="4000" dirty="0">
                <a:solidFill>
                  <a:srgbClr val="780001"/>
                </a:solidFill>
                <a:latin typeface="+mn-lt"/>
                <a:ea typeface="Adobe Fangsong Std R" panose="02020400000000000000" pitchFamily="18" charset="-128"/>
                <a:cs typeface="Times New Roman" panose="02020603050405020304" pitchFamily="18" charset="0"/>
              </a:rPr>
              <a:t>História v SR</a:t>
            </a:r>
          </a:p>
        </p:txBody>
      </p:sp>
      <p:sp>
        <p:nvSpPr>
          <p:cNvPr id="10243" name="Podnadpis 2">
            <a:extLst>
              <a:ext uri="{FF2B5EF4-FFF2-40B4-BE49-F238E27FC236}">
                <a16:creationId xmlns:a16="http://schemas.microsoft.com/office/drawing/2014/main" id="{23188183-6062-482F-8F51-A973A3AB52F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49500" y="1458913"/>
            <a:ext cx="9144000" cy="4848225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altLang="sk-SK" sz="3500">
                <a:solidFill>
                  <a:srgbClr val="780001"/>
                </a:solidFill>
              </a:rPr>
              <a:t>ústavný súd v 1. ČSR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altLang="sk-SK" sz="3500">
                <a:solidFill>
                  <a:srgbClr val="780001"/>
                </a:solidFill>
              </a:rPr>
              <a:t>funkcie úst. Súdov mali rôzne orgány, napr. ústavný senát, Štátna rada, predsedníctvom Nár. zhromaždenia, úst. výbor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altLang="sk-SK" sz="3500">
                <a:solidFill>
                  <a:srgbClr val="780001"/>
                </a:solidFill>
              </a:rPr>
              <a:t>ústavný súd cez právny základ bez zriadenia v 1968 – pnutie medzi suverenitou ľudu a ochranou ústavnosti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altLang="sk-SK" sz="3500">
                <a:solidFill>
                  <a:srgbClr val="780001"/>
                </a:solidFill>
              </a:rPr>
              <a:t>Ústavný súd ČSFR 1992 (necelý rok)</a:t>
            </a:r>
            <a:endParaRPr lang="sk-SK" altLang="sk-SK" sz="3500">
              <a:solidFill>
                <a:srgbClr val="7A000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altLang="sk-SK" sz="3500">
              <a:solidFill>
                <a:srgbClr val="7A000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8A082-CB61-43C3-AD99-EA4CA8600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9500" y="688975"/>
            <a:ext cx="8958263" cy="49053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k-SK" sz="4000" dirty="0">
                <a:solidFill>
                  <a:srgbClr val="780001"/>
                </a:solidFill>
                <a:latin typeface="+mn-lt"/>
                <a:ea typeface="Adobe Fangsong Std R" panose="02020400000000000000" pitchFamily="18" charset="-128"/>
                <a:cs typeface="Times New Roman" panose="02020603050405020304" pitchFamily="18" charset="0"/>
              </a:rPr>
              <a:t>Zloženie ÚS SR</a:t>
            </a:r>
          </a:p>
        </p:txBody>
      </p:sp>
      <p:sp>
        <p:nvSpPr>
          <p:cNvPr id="11267" name="Podnadpis 2">
            <a:extLst>
              <a:ext uri="{FF2B5EF4-FFF2-40B4-BE49-F238E27FC236}">
                <a16:creationId xmlns:a16="http://schemas.microsoft.com/office/drawing/2014/main" id="{CF90C10C-A426-4681-A13B-C6565F4FE40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49500" y="1458913"/>
            <a:ext cx="9144000" cy="4848225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altLang="sk-SK" sz="4000">
                <a:solidFill>
                  <a:srgbClr val="780001"/>
                </a:solidFill>
              </a:rPr>
              <a:t>predseda: I. Fiačan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altLang="sk-SK" sz="4000">
                <a:solidFill>
                  <a:srgbClr val="780001"/>
                </a:solidFill>
              </a:rPr>
              <a:t>podpredseda: Ľ. Szigeti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altLang="sk-SK" sz="4000">
                <a:solidFill>
                  <a:srgbClr val="780001"/>
                </a:solidFill>
              </a:rPr>
              <a:t>sudcovia a sudkyne: J. Baricová, L. Duditš, L. Duľa, M. Duriš, R. Kaššák, J. Laššáková, M. Maďar, M. Mamojka, P. Molnár, P. Straka, M. Vernarský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altLang="sk-SK" sz="4000">
              <a:solidFill>
                <a:srgbClr val="7A000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</TotalTime>
  <Words>815</Words>
  <Application>Microsoft Office PowerPoint</Application>
  <PresentationFormat>Widescreen</PresentationFormat>
  <Paragraphs>101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Arial</vt:lpstr>
      <vt:lpstr>Calibri Light</vt:lpstr>
      <vt:lpstr>Calibri </vt:lpstr>
      <vt:lpstr>Adobe Fangsong Std R</vt:lpstr>
      <vt:lpstr>Times New Roman</vt:lpstr>
      <vt:lpstr>Motív balíka Office</vt:lpstr>
      <vt:lpstr>1_Motív balíka Office</vt:lpstr>
      <vt:lpstr>Súdna moc: ústavné súdnictvo</vt:lpstr>
      <vt:lpstr>Outline</vt:lpstr>
      <vt:lpstr>Funkcie ústavného súdnictva</vt:lpstr>
      <vt:lpstr>Funkcie ústavného súdnictva</vt:lpstr>
      <vt:lpstr>Funkcie ústavného súdnictva</vt:lpstr>
      <vt:lpstr>Funkcie ústavného súdnictva</vt:lpstr>
      <vt:lpstr>Modely ústavného súdnictva</vt:lpstr>
      <vt:lpstr>História v SR</vt:lpstr>
      <vt:lpstr>Zloženie ÚS SR</vt:lpstr>
      <vt:lpstr>Zloženie ÚS SR</vt:lpstr>
      <vt:lpstr>Zloženie ÚS SR</vt:lpstr>
      <vt:lpstr>Zloženie ÚS SR</vt:lpstr>
      <vt:lpstr>Vypočúvanie kandidátov na kandidátov</vt:lpstr>
      <vt:lpstr>Výber ústavných sudcov/sudkýň</vt:lpstr>
      <vt:lpstr>Typy konaní pred ÚS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Súdna moc: všeobecné súdnictvo a Súdna rada II.</dc:title>
  <dc:creator>berdajev</dc:creator>
  <cp:lastModifiedBy>berdajev</cp:lastModifiedBy>
  <cp:revision>30</cp:revision>
  <dcterms:created xsi:type="dcterms:W3CDTF">2019-11-04T18:59:18Z</dcterms:created>
  <dcterms:modified xsi:type="dcterms:W3CDTF">2020-04-10T17:01:25Z</dcterms:modified>
</cp:coreProperties>
</file>