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6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3D044-29F6-4BEF-8B8A-BDD6965F213D}" type="datetimeFigureOut">
              <a:rPr lang="sk-SK" smtClean="0"/>
              <a:pPr/>
              <a:t>26. 10. 2022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AB55-8C2C-4EF5-A3DB-E254CC260A6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uridica.truni.sk/sites/default/files/dokumenty/fakulta/legislativa/studium/usmernenie_dekana_c_2_2020_komisia_student_specif_potreby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iuridica.truni.sk/sites/default/files/dokumenty/studium/stipendia/socialne_stip/stipendijny_poriadok_pf_tu_2.pdf" TargetMode="External"/><Relationship Id="rId4" Type="http://schemas.openxmlformats.org/officeDocument/2006/relationships/hyperlink" Target="http://iuridica.truni.sk/stipendia-pozick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iuridica.truni.sk/podnety-oznamenia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truni.sk/centrum-podpory-student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uridica.truni.sk/studentska-vedecka-odborna-cinnost-svo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hyperlink" Target="http://iuridica.truni.sk/sites/default/files/dokumenty/fakulta/legislativa/smernica_1_2021_plagiatorstvo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uni.sk/eticka-komisia" TargetMode="External"/><Relationship Id="rId5" Type="http://schemas.openxmlformats.org/officeDocument/2006/relationships/hyperlink" Target="https://www.truni.sk/sites/default/files/rektor/3_2015_eticky-kodex-tu-final-1.pdf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uridica.truni.sk/studenti-dotaznikove-prieskumy" TargetMode="External"/><Relationship Id="rId4" Type="http://schemas.openxmlformats.org/officeDocument/2006/relationships/hyperlink" Target="http://iuridica.truni.sk/podnety-oznamen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uridica.truni.sk/komisia-pre-studium-podnety" TargetMode="External"/><Relationship Id="rId4" Type="http://schemas.openxmlformats.org/officeDocument/2006/relationships/hyperlink" Target="http://iuridica.truni.sk/sites/default/files/dokumenty/fakulta/legislativa/studium/usmernenie_dekana_c_1_2020-komisia_pre_studium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://iuridica.truni.sk/informacie/ponuky-prace-briga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ngrida\Downloads\KVALITA (Banner (Landscape)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-389"/>
            <a:ext cx="9145016" cy="6858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Ingrida\Downloads\FAKULTA = MY (5).png"/>
          <p:cNvPicPr>
            <a:picLocks noChangeAspect="1" noChangeArrowheads="1"/>
          </p:cNvPicPr>
          <p:nvPr/>
        </p:nvPicPr>
        <p:blipFill>
          <a:blip r:embed="rId2" cstate="print"/>
          <a:srcRect t="38814" b="8860"/>
          <a:stretch>
            <a:fillRect/>
          </a:stretch>
        </p:blipFill>
        <p:spPr bwMode="auto">
          <a:xfrm>
            <a:off x="2483768" y="4697760"/>
            <a:ext cx="4128459" cy="2160240"/>
          </a:xfrm>
          <a:prstGeom prst="rect">
            <a:avLst/>
          </a:prstGeom>
          <a:noFill/>
        </p:spPr>
      </p:pic>
      <p:pic>
        <p:nvPicPr>
          <p:cNvPr id="15" name="Picture 3" descr="C:\Users\Ingrida\Downloads\Untitled design (3).png"/>
          <p:cNvPicPr>
            <a:picLocks noChangeAspect="1" noChangeArrowheads="1"/>
          </p:cNvPicPr>
          <p:nvPr/>
        </p:nvPicPr>
        <p:blipFill rotWithShape="1">
          <a:blip r:embed="rId3" cstate="print"/>
          <a:srcRect t="29703" r="11413" b="21848"/>
          <a:stretch/>
        </p:blipFill>
        <p:spPr bwMode="auto">
          <a:xfrm>
            <a:off x="1043608" y="0"/>
            <a:ext cx="8100392" cy="2215008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0" y="2219082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Nemáš dostatok informácií?</a:t>
            </a:r>
          </a:p>
          <a:p>
            <a:pPr algn="ctr"/>
            <a:endParaRPr lang="sk-SK" sz="3000" b="1" spc="150">
              <a:ln w="11430"/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3415" y="267140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kontaktuj učiteľa, študijného poradcu, poradcu pre štúdium, študentského tútora zo ŠR TU, študijné oddelenie či prodekana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osobný prístup je našou prioritou</a:t>
            </a:r>
          </a:p>
          <a:p>
            <a:pPr lvl="0" algn="ctr"/>
            <a:endParaRPr lang="sk-SK" b="1" dirty="0">
              <a:solidFill>
                <a:srgbClr val="78000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359483" y="3429000"/>
            <a:ext cx="4471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Máš špecifické potreby?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0" y="386104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obráť sa </a:t>
            </a:r>
            <a:r>
              <a:rPr lang="sk-SK" b="1">
                <a:solidFill>
                  <a:srgbClr val="780001"/>
                </a:solidFill>
              </a:rPr>
              <a:t>na Komisiu pre študentov so špecifickými potrebami  </a:t>
            </a:r>
            <a:r>
              <a:rPr lang="sk-SK">
                <a:solidFill>
                  <a:srgbClr val="780001"/>
                </a:solidFill>
              </a:rPr>
              <a:t>(predseda: doc.  Viktor Križan)</a:t>
            </a:r>
          </a:p>
          <a:p>
            <a:pPr algn="ctr"/>
            <a:r>
              <a:rPr lang="sk-SK" u="sng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http://iuridica.truni.sk/sites/default/files/dokumenty/fakulta/legislativa/studium/usmernenie_dekana_c_2_2020_komisia_student_specif_potreby.pdf</a:t>
            </a:r>
            <a:endParaRPr lang="sk-SK"/>
          </a:p>
          <a:p>
            <a:pPr lvl="0" algn="ctr"/>
            <a:endParaRPr lang="sk-SK" dirty="0">
              <a:solidFill>
                <a:srgbClr val="780001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0" y="0"/>
            <a:ext cx="86044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BUDUJEME KOMUNITU...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NIE SI V TOM SÁM, SME TU PRE VŠETKÝCH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0" y="2492896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Nevieš ako nasmerovať štart svojej kariéry?</a:t>
            </a:r>
          </a:p>
        </p:txBody>
      </p:sp>
      <p:sp>
        <p:nvSpPr>
          <p:cNvPr id="10" name="Obdĺžnik 9"/>
          <p:cNvSpPr/>
          <p:nvPr/>
        </p:nvSpPr>
        <p:spPr>
          <a:xfrm>
            <a:off x="0" y="29969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k-SK" b="1">
                <a:solidFill>
                  <a:srgbClr val="780001"/>
                </a:solidFill>
              </a:rPr>
              <a:t>Obráť sa na Radu pre kariérové poradenstvo</a:t>
            </a:r>
          </a:p>
          <a:p>
            <a:pPr lvl="1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pomôže zorientovať sa na trhu práce v odbore právo</a:t>
            </a:r>
          </a:p>
          <a:p>
            <a:pPr lvl="1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poradí, ako nadobudnúť praktické skúsenosti počas štúdia</a:t>
            </a:r>
          </a:p>
          <a:p>
            <a:pPr lvl="1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podporí sebarealizáciu študentov pri budúcom výkone povolania</a:t>
            </a:r>
          </a:p>
          <a:p>
            <a:pPr lvl="1" algn="ctr"/>
            <a:r>
              <a:rPr lang="sk-SK" u="sng">
                <a:solidFill>
                  <a:srgbClr val="0070C0"/>
                </a:solidFill>
              </a:rPr>
              <a:t>http://iuridica.truni.sk/sites/default/files/dokumenty/fakulta/legislativa/studium/usmernenie_dekana_5_2021_rada_karier_poradcov-web.pdf</a:t>
            </a:r>
          </a:p>
          <a:p>
            <a:pPr lvl="1" algn="ctr"/>
            <a:endParaRPr lang="sk-SK">
              <a:solidFill>
                <a:srgbClr val="780001"/>
              </a:solidFill>
            </a:endParaRPr>
          </a:p>
          <a:p>
            <a:pPr lvl="0" algn="ctr"/>
            <a:endParaRPr lang="sk-SK" b="1" dirty="0">
              <a:solidFill>
                <a:srgbClr val="780001"/>
              </a:solidFill>
            </a:endParaRPr>
          </a:p>
        </p:txBody>
      </p:sp>
      <p:pic>
        <p:nvPicPr>
          <p:cNvPr id="13" name="Picture 4" descr="C:\Users\Ingrida\Downloads\FAKULTA = MY (5).png"/>
          <p:cNvPicPr>
            <a:picLocks noChangeAspect="1" noChangeArrowheads="1"/>
          </p:cNvPicPr>
          <p:nvPr/>
        </p:nvPicPr>
        <p:blipFill>
          <a:blip r:embed="rId3" cstate="print"/>
          <a:srcRect t="38814" b="8860"/>
          <a:stretch>
            <a:fillRect/>
          </a:stretch>
        </p:blipFill>
        <p:spPr bwMode="auto">
          <a:xfrm>
            <a:off x="2483768" y="4697760"/>
            <a:ext cx="4128459" cy="2160240"/>
          </a:xfrm>
          <a:prstGeom prst="rect">
            <a:avLst/>
          </a:prstGeom>
          <a:noFill/>
        </p:spPr>
      </p:pic>
      <p:pic>
        <p:nvPicPr>
          <p:cNvPr id="5122" name="Picture 2" descr="C:\Users\Ingrida\Downloads\FAKULTA = MY (6).png"/>
          <p:cNvPicPr>
            <a:picLocks noChangeAspect="1" noChangeArrowheads="1"/>
          </p:cNvPicPr>
          <p:nvPr/>
        </p:nvPicPr>
        <p:blipFill>
          <a:blip r:embed="rId4" cstate="print"/>
          <a:srcRect l="4167" t="29167" r="27778" b="12500"/>
          <a:stretch>
            <a:fillRect/>
          </a:stretch>
        </p:blipFill>
        <p:spPr bwMode="auto">
          <a:xfrm>
            <a:off x="6732240" y="4790778"/>
            <a:ext cx="2411760" cy="2067222"/>
          </a:xfrm>
          <a:prstGeom prst="rect">
            <a:avLst/>
          </a:prstGeom>
          <a:noFill/>
        </p:spPr>
      </p:pic>
      <p:pic>
        <p:nvPicPr>
          <p:cNvPr id="15" name="Picture 2" descr="C:\Users\Ingrida\Downloads\FAKULTA = MY (6).png"/>
          <p:cNvPicPr>
            <a:picLocks noChangeAspect="1" noChangeArrowheads="1"/>
          </p:cNvPicPr>
          <p:nvPr/>
        </p:nvPicPr>
        <p:blipFill>
          <a:blip r:embed="rId4" cstate="print"/>
          <a:srcRect l="4167" t="29167" r="27778" b="12500"/>
          <a:stretch>
            <a:fillRect/>
          </a:stretch>
        </p:blipFill>
        <p:spPr bwMode="auto">
          <a:xfrm flipH="1">
            <a:off x="0" y="4790778"/>
            <a:ext cx="2411760" cy="2067222"/>
          </a:xfrm>
          <a:prstGeom prst="rect">
            <a:avLst/>
          </a:prstGeom>
          <a:noFill/>
        </p:spPr>
      </p:pic>
      <p:sp>
        <p:nvSpPr>
          <p:cNvPr id="24" name="Pruhovaná šípka vpravo 23"/>
          <p:cNvSpPr/>
          <p:nvPr/>
        </p:nvSpPr>
        <p:spPr>
          <a:xfrm rot="16200000">
            <a:off x="8478688" y="4922912"/>
            <a:ext cx="539552" cy="2880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C00000"/>
              </a:solidFill>
            </a:endParaRPr>
          </a:p>
        </p:txBody>
      </p:sp>
      <p:sp>
        <p:nvSpPr>
          <p:cNvPr id="25" name="Pruhovaná šípka vpravo 24"/>
          <p:cNvSpPr/>
          <p:nvPr/>
        </p:nvSpPr>
        <p:spPr>
          <a:xfrm rot="16200000">
            <a:off x="125760" y="4922912"/>
            <a:ext cx="539552" cy="2880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C00000"/>
              </a:solidFill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0" y="188640"/>
            <a:ext cx="86044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BUDUJEME KOMUNITU...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NIE SI V TOM SÁM, SME TU PRE VŠETKÝCH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7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0" y="188640"/>
            <a:ext cx="86044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BUDUJEME KOMUNITU...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NIE SI V TOM SÁM, SME TU PRE VŠETKÝCH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Máš nárok na sociálne štipendium?</a:t>
            </a:r>
          </a:p>
        </p:txBody>
      </p:sp>
      <p:pic>
        <p:nvPicPr>
          <p:cNvPr id="13" name="Picture 4" descr="C:\Users\Ingrida\Downloads\FAKULTA = MY (5).png"/>
          <p:cNvPicPr>
            <a:picLocks noChangeAspect="1" noChangeArrowheads="1"/>
          </p:cNvPicPr>
          <p:nvPr/>
        </p:nvPicPr>
        <p:blipFill>
          <a:blip r:embed="rId3" cstate="print"/>
          <a:srcRect t="38814" b="8860"/>
          <a:stretch>
            <a:fillRect/>
          </a:stretch>
        </p:blipFill>
        <p:spPr bwMode="auto">
          <a:xfrm>
            <a:off x="2555776" y="4697760"/>
            <a:ext cx="4128459" cy="216024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0" y="27809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na študijnom oddelení kontaktuj p. Sedlákovú alebo Ing. Bošňákovú</a:t>
            </a:r>
          </a:p>
          <a:p>
            <a:pPr lvl="0" algn="ctr"/>
            <a:r>
              <a:rPr lang="sk-SK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http://iuridica.truni.sk/stipendia-pozicky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Máš vynikajúce výsledky v štúdiu, výskume či športe? 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0" y="39330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motivačné štipendium môžeš získať aj Ty – daj nám o sebe vedieť cez študijné oddelenie</a:t>
            </a:r>
          </a:p>
          <a:p>
            <a:pPr lvl="0" algn="ctr"/>
            <a:r>
              <a:rPr lang="sk-SK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Word - Stipendijný poriadok PF TU (2).docx (truni.sk)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Ingrida\Downloads\FAKULTA = MY (9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90256"/>
            <a:ext cx="2267744" cy="2267744"/>
          </a:xfrm>
          <a:prstGeom prst="rect">
            <a:avLst/>
          </a:prstGeom>
          <a:noFill/>
        </p:spPr>
      </p:pic>
      <p:pic>
        <p:nvPicPr>
          <p:cNvPr id="15" name="Picture 3" descr="C:\Users\Ingrida\Downloads\FAKULTA = MY (9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76000" y="4590000"/>
            <a:ext cx="2268000" cy="22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ngrida\Downloads\FAKULTA = MY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302224"/>
            <a:ext cx="2555776" cy="2555776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7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3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0" y="188640"/>
            <a:ext cx="86044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BUDUJEME KOMUNITU...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NIE SI V TOM SÁM, SME TU PRE VŠETKÝCH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2348880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Cítiš sa diskriminovaný? </a:t>
            </a:r>
          </a:p>
          <a:p>
            <a:pPr lvl="0"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Chceš upozorniť na prejavy intorlerancie, </a:t>
            </a:r>
          </a:p>
          <a:p>
            <a:pPr lvl="0"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nekalé praktiky či porušovanie etických pravidiel?</a:t>
            </a:r>
          </a:p>
        </p:txBody>
      </p:sp>
      <p:pic>
        <p:nvPicPr>
          <p:cNvPr id="13" name="Picture 4" descr="C:\Users\Ingrida\Downloads\FAKULTA = MY (5).png"/>
          <p:cNvPicPr>
            <a:picLocks noChangeAspect="1" noChangeArrowheads="1"/>
          </p:cNvPicPr>
          <p:nvPr/>
        </p:nvPicPr>
        <p:blipFill>
          <a:blip r:embed="rId4" cstate="print"/>
          <a:srcRect t="38814" b="8860"/>
          <a:stretch>
            <a:fillRect/>
          </a:stretch>
        </p:blipFill>
        <p:spPr bwMode="auto">
          <a:xfrm>
            <a:off x="2555776" y="4697760"/>
            <a:ext cx="4128459" cy="2160240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0" y="37890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 </a:t>
            </a:r>
            <a:r>
              <a:rPr lang="sk-SK">
                <a:solidFill>
                  <a:srgbClr val="780001"/>
                </a:solidFill>
              </a:rPr>
              <a:t>Využi možnosť podať oznámenie, bude transparentne preverené a budeš informovaný o výsledku.</a:t>
            </a:r>
          </a:p>
          <a:p>
            <a:pPr lvl="0" algn="ctr"/>
            <a:r>
              <a:rPr lang="sk-SK">
                <a:hlinkClick r:id="rId5"/>
              </a:rPr>
              <a:t>Podnety / oznámenia | Právnická fakulta (truni.sk)</a:t>
            </a:r>
            <a:endParaRPr lang="sk-SK" dirty="0">
              <a:solidFill>
                <a:srgbClr val="780001"/>
              </a:solidFill>
            </a:endParaRPr>
          </a:p>
        </p:txBody>
      </p:sp>
      <p:pic>
        <p:nvPicPr>
          <p:cNvPr id="18" name="Picture 3" descr="C:\Users\Ingrida\Downloads\FAKULTA = MY (3).png"/>
          <p:cNvPicPr>
            <a:picLocks noChangeAspect="1" noChangeArrowheads="1"/>
          </p:cNvPicPr>
          <p:nvPr/>
        </p:nvPicPr>
        <p:blipFill>
          <a:blip r:embed="rId6" cstate="print"/>
          <a:srcRect b="22826"/>
          <a:stretch>
            <a:fillRect/>
          </a:stretch>
        </p:blipFill>
        <p:spPr bwMode="auto">
          <a:xfrm>
            <a:off x="0" y="5489848"/>
            <a:ext cx="1772816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7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0" y="188640"/>
            <a:ext cx="86044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BUDUJEME KOMUNITU...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NIE SI V TOM SÁM, SME TU PRE VŠETKÝCH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Využi Centrum podpory študentov univerziy</a:t>
            </a:r>
          </a:p>
        </p:txBody>
      </p:sp>
      <p:pic>
        <p:nvPicPr>
          <p:cNvPr id="13" name="Picture 4" descr="C:\Users\Ingrida\Downloads\FAKULTA = MY (5).png"/>
          <p:cNvPicPr>
            <a:picLocks noChangeAspect="1" noChangeArrowheads="1"/>
          </p:cNvPicPr>
          <p:nvPr/>
        </p:nvPicPr>
        <p:blipFill>
          <a:blip r:embed="rId3" cstate="print"/>
          <a:srcRect t="38814" b="8860"/>
          <a:stretch>
            <a:fillRect/>
          </a:stretch>
        </p:blipFill>
        <p:spPr bwMode="auto">
          <a:xfrm>
            <a:off x="2555776" y="4697760"/>
            <a:ext cx="4128459" cy="216024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0" y="292494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Psychologické poradenstvo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Podpora študentov so špecifickými potrebami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Právne poradenstvo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Športové aktivity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Kariérne poradenstvo</a:t>
            </a:r>
          </a:p>
          <a:p>
            <a:pPr lvl="0" algn="ctr"/>
            <a:r>
              <a:rPr lang="sk-SK">
                <a:hlinkClick r:id="rId4"/>
              </a:rPr>
              <a:t>https://www.truni.sk/centrum-podpory-studentov</a:t>
            </a:r>
            <a:endParaRPr lang="sk-SK" dirty="0">
              <a:solidFill>
                <a:srgbClr val="780001"/>
              </a:solidFill>
            </a:endParaRPr>
          </a:p>
        </p:txBody>
      </p:sp>
      <p:pic>
        <p:nvPicPr>
          <p:cNvPr id="1026" name="Picture 2" descr="C:\Users\Ingrida\Downloads\FAKULTA = MY (1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58050">
            <a:off x="774101" y="4671661"/>
            <a:ext cx="1728192" cy="1728192"/>
          </a:xfrm>
          <a:prstGeom prst="rect">
            <a:avLst/>
          </a:prstGeom>
          <a:noFill/>
        </p:spPr>
      </p:pic>
      <p:pic>
        <p:nvPicPr>
          <p:cNvPr id="17" name="Picture 2" descr="C:\Users\Ingrida\Downloads\FAKULTA = MY (1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1950" flipH="1">
            <a:off x="6750764" y="467166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7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PODPORUJEME INDIVIDUALITU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Publikuj, prezentuj alebo publikuj s nami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zapoj sa v rámci ŠVOČ </a:t>
            </a:r>
            <a:r>
              <a:rPr lang="sk-SK">
                <a:solidFill>
                  <a:srgbClr val="0070C0"/>
                </a:solidFill>
                <a:hlinkClick r:id="rId3"/>
              </a:rPr>
              <a:t>http://iuridica.truni.sk/studentska-vedecka-odborna-cinnost-svoc</a:t>
            </a:r>
            <a:endParaRPr lang="sk-SK">
              <a:solidFill>
                <a:srgbClr val="0070C0"/>
              </a:solidFill>
            </a:endParaRP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prezentuj sa na študentskej vedeckej konferencii</a:t>
            </a:r>
            <a:endParaRPr lang="sk-SK">
              <a:solidFill>
                <a:srgbClr val="0070C0"/>
              </a:solidFill>
            </a:endParaRP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publikuj vo fakultných časopisoch (Corpus Delicti, študentské fórum – Ročenka, FIE)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zúčastni sa súťaží – napr. Cena Petra Blaha - </a:t>
            </a:r>
            <a:r>
              <a:rPr lang="sk-SK" i="1">
                <a:solidFill>
                  <a:srgbClr val="780001"/>
                </a:solidFill>
              </a:rPr>
              <a:t>Cum grano salis</a:t>
            </a:r>
          </a:p>
          <a:p>
            <a:pPr lvl="0" algn="ctr"/>
            <a:r>
              <a:rPr lang="sk-SK">
                <a:solidFill>
                  <a:srgbClr val="780001"/>
                </a:solidFill>
              </a:rPr>
              <a:t> (eseje o etike a ďalších dôležitých témach publikované v Ročenke fakulty) </a:t>
            </a:r>
            <a:endParaRPr lang="sk-SK">
              <a:solidFill>
                <a:srgbClr val="0070C0"/>
              </a:solidFill>
            </a:endParaRP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publikuj s vyučujúcim a kontaktuj ho!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0" y="28529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b="1">
                <a:solidFill>
                  <a:srgbClr val="780001"/>
                </a:solidFill>
              </a:rPr>
              <a:t>Oslovili Ťa niektoré témy?</a:t>
            </a:r>
          </a:p>
          <a:p>
            <a:pPr lvl="0" algn="ctr"/>
            <a:r>
              <a:rPr lang="sk-SK" b="1">
                <a:solidFill>
                  <a:srgbClr val="780001"/>
                </a:solidFill>
              </a:rPr>
              <a:t>Chceš sa zdokonaľovať?</a:t>
            </a:r>
          </a:p>
          <a:p>
            <a:pPr lvl="0" algn="ctr"/>
            <a:r>
              <a:rPr lang="sk-SK" b="1">
                <a:solidFill>
                  <a:srgbClr val="780001"/>
                </a:solidFill>
              </a:rPr>
              <a:t>Chceš sa prezentovať na konferencii?</a:t>
            </a:r>
          </a:p>
          <a:p>
            <a:pPr lvl="0" algn="ctr"/>
            <a:r>
              <a:rPr lang="sk-SK" b="1">
                <a:solidFill>
                  <a:srgbClr val="780001"/>
                </a:solidFill>
              </a:rPr>
              <a:t>Chceš publikovat?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Ingrida\Downloads\FAKULTA = MY 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4"/>
            <a:ext cx="1080120" cy="1080120"/>
          </a:xfrm>
          <a:prstGeom prst="rect">
            <a:avLst/>
          </a:prstGeom>
          <a:noFill/>
        </p:spPr>
      </p:pic>
      <p:pic>
        <p:nvPicPr>
          <p:cNvPr id="2051" name="Picture 3" descr="C:\Users\Ingrida\Downloads\FAKULTA = MY 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44447">
            <a:off x="3166271" y="4111504"/>
            <a:ext cx="692433" cy="692433"/>
          </a:xfrm>
          <a:prstGeom prst="rect">
            <a:avLst/>
          </a:prstGeom>
          <a:noFill/>
        </p:spPr>
      </p:pic>
      <p:pic>
        <p:nvPicPr>
          <p:cNvPr id="2052" name="Picture 4" descr="C:\Users\Ingrida\Downloads\FAKULTA = MY 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7323">
            <a:off x="5357764" y="4214765"/>
            <a:ext cx="620688" cy="62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ngrida\Downloads\FAKULTA = MY (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05064"/>
            <a:ext cx="2160000" cy="2160000"/>
          </a:xfrm>
          <a:prstGeom prst="rect">
            <a:avLst/>
          </a:prstGeom>
          <a:noFill/>
        </p:spPr>
      </p:pic>
      <p:pic>
        <p:nvPicPr>
          <p:cNvPr id="3074" name="Picture 2" descr="C:\Users\Ingrida\Downloads\FAKULTA = MY (1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2160240" cy="2160240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7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4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PODPORUJEME ETIKU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0" y="242088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b="1">
                <a:solidFill>
                  <a:srgbClr val="780001"/>
                </a:solidFill>
              </a:rPr>
              <a:t>Etika nie je iba slovo, ale jedna z hodnôt na ktorej stojí právnické povolanie</a:t>
            </a:r>
          </a:p>
          <a:p>
            <a:pPr lvl="0" algn="ctr"/>
            <a:r>
              <a:rPr lang="sk-SK">
                <a:solidFill>
                  <a:srgbClr val="0070C0"/>
                </a:solidFill>
              </a:rPr>
              <a:t>Etický kódex </a:t>
            </a:r>
            <a:r>
              <a:rPr lang="sk-SK">
                <a:solidFill>
                  <a:srgbClr val="0070C0"/>
                </a:solidFill>
                <a:hlinkClick r:id="rId5"/>
              </a:rPr>
              <a:t>https://www.truni.sk/sites/default/files/rektor/3_2015_eticky-kodex-tu-final-1.pdf</a:t>
            </a:r>
            <a:endParaRPr lang="sk-SK">
              <a:solidFill>
                <a:srgbClr val="780001"/>
              </a:solidFill>
            </a:endParaRPr>
          </a:p>
          <a:p>
            <a:pPr lvl="0" algn="ctr"/>
            <a:r>
              <a:rPr lang="sk-SK">
                <a:hlinkClick r:id="rId6"/>
              </a:rPr>
              <a:t>Etická komisia | Trnavská univerzita v Trnave | TRUNI</a:t>
            </a:r>
            <a:endParaRPr lang="sk-SK" dirty="0">
              <a:solidFill>
                <a:srgbClr val="780001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0" y="37170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nie je len povinným predmetom, ale „cestou“ právnika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sleduj pozvánky na podujatia – workshopy a prednášky na tému právnickej etiky</a:t>
            </a:r>
            <a:endParaRPr lang="sk-SK" dirty="0">
              <a:solidFill>
                <a:srgbClr val="780001"/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0" y="328498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Etika právnika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0" y="5517232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28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Etika publikovania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nechceme byť plagiátormi </a:t>
            </a:r>
            <a:endParaRPr lang="sk-SK">
              <a:solidFill>
                <a:srgbClr val="0070C0"/>
              </a:solidFill>
            </a:endParaRPr>
          </a:p>
          <a:p>
            <a:pPr lvl="0" algn="ctr"/>
            <a:r>
              <a:rPr lang="sk-SK">
                <a:solidFill>
                  <a:srgbClr val="0070C0"/>
                </a:solidFill>
                <a:hlinkClick r:id="rId7"/>
              </a:rPr>
              <a:t>http://iuridica.truni.sk/sites/default/files/dokumenty/fakulta/legislativa/smernica_1_2021_plagiatorstvo.pdf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20" name="Picture 3" descr="C:\Users\Ingrida\Downloads\FAKULTA = MY (1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653136"/>
            <a:ext cx="692433" cy="692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Ingrida\Downloads\Copy of KVALITA (Banner (Landscape))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9" name="Picture 5" descr="C:\Users\Ingrida\Downloads\FAKULTA = M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7" y="1988840"/>
            <a:ext cx="5220073" cy="4537845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899592" y="3140968"/>
            <a:ext cx="3923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FAKULTA = </a:t>
            </a:r>
          </a:p>
          <a:p>
            <a:pPr algn="ctr"/>
            <a:r>
              <a:rPr lang="sk-SK" sz="30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539552" y="443711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KVALITNÁ FAKULTA = </a:t>
            </a:r>
          </a:p>
          <a:p>
            <a:pPr algn="ctr"/>
            <a:r>
              <a:rPr lang="sk-SK" sz="30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KVALITNÍ MY </a:t>
            </a:r>
            <a:r>
              <a:rPr lang="sk-SK" sz="30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sk-SK" sz="3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-756592" y="5733256"/>
            <a:ext cx="752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54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Ale ako na to?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5903640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solidFill>
                  <a:srgbClr val="C00000"/>
                </a:solidFill>
              </a:rPr>
              <a:t>        Pozri sa na zopár možností...</a:t>
            </a:r>
          </a:p>
        </p:txBody>
      </p:sp>
      <p:pic>
        <p:nvPicPr>
          <p:cNvPr id="9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3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pic>
        <p:nvPicPr>
          <p:cNvPr id="7170" name="Picture 2" descr="C:\Users\Ingrida\AppData\Local\Microsoft\Windows\INetCache\IE\6V9IJ8VR\812px-Heart_icon_red_hollow.svg[1]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619672" y="2708920"/>
            <a:ext cx="2448272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pic>
        <p:nvPicPr>
          <p:cNvPr id="3074" name="Picture 2" descr="C:\Users\Ingrida\Downloads\FAKULTA = MY (1).png"/>
          <p:cNvPicPr>
            <a:picLocks noChangeAspect="1" noChangeArrowheads="1"/>
          </p:cNvPicPr>
          <p:nvPr/>
        </p:nvPicPr>
        <p:blipFill>
          <a:blip r:embed="rId3" cstate="print"/>
          <a:srcRect r="6530"/>
          <a:stretch>
            <a:fillRect/>
          </a:stretch>
        </p:blipFill>
        <p:spPr bwMode="auto">
          <a:xfrm>
            <a:off x="4929313" y="2348880"/>
            <a:ext cx="4214687" cy="4509120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0" y="260648"/>
            <a:ext cx="91440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TVOJ NÁZOR JE PRE NÁS D</a:t>
            </a:r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ÔLEŽITÝ</a:t>
            </a:r>
            <a:endParaRPr lang="sk-SK" sz="25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51520" y="3501008"/>
            <a:ext cx="5112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2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2200">
                <a:solidFill>
                  <a:srgbClr val="780001"/>
                </a:solidFill>
              </a:rPr>
              <a:t>zatraktívnenie študijného programu</a:t>
            </a:r>
          </a:p>
          <a:p>
            <a:pPr lvl="0"/>
            <a:r>
              <a:rPr lang="sk-SK" sz="22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2200">
                <a:solidFill>
                  <a:srgbClr val="780001"/>
                </a:solidFill>
              </a:rPr>
              <a:t>obsah a rozsah prijímacích pohovorov </a:t>
            </a:r>
          </a:p>
          <a:p>
            <a:pPr lvl="0"/>
            <a:r>
              <a:rPr lang="sk-SK" sz="22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2200">
                <a:solidFill>
                  <a:srgbClr val="780001"/>
                </a:solidFill>
              </a:rPr>
              <a:t>kvalitu vzdelávania</a:t>
            </a:r>
          </a:p>
          <a:p>
            <a:pPr lvl="0"/>
            <a:r>
              <a:rPr lang="sk-SK" sz="22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2200">
                <a:solidFill>
                  <a:srgbClr val="780001"/>
                </a:solidFill>
              </a:rPr>
              <a:t>výučbu</a:t>
            </a:r>
          </a:p>
          <a:p>
            <a:pPr lvl="0"/>
            <a:r>
              <a:rPr lang="sk-SK" sz="22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2200">
                <a:solidFill>
                  <a:srgbClr val="780001"/>
                </a:solidFill>
              </a:rPr>
              <a:t>vyučujúcich</a:t>
            </a:r>
          </a:p>
          <a:p>
            <a:pPr lvl="0"/>
            <a:r>
              <a:rPr lang="sk-SK" sz="2200">
                <a:solidFill>
                  <a:srgbClr val="780001"/>
                </a:solidFill>
              </a:rPr>
              <a:t>• spôsob skúšania a hodnotenia</a:t>
            </a:r>
          </a:p>
          <a:p>
            <a:r>
              <a:rPr lang="sk-SK" sz="2200">
                <a:solidFill>
                  <a:srgbClr val="780001"/>
                </a:solidFill>
              </a:rPr>
              <a:t>• nápady na inovácie...</a:t>
            </a:r>
          </a:p>
          <a:p>
            <a:pPr lvl="0"/>
            <a:r>
              <a:rPr lang="sk-SK" sz="2200">
                <a:solidFill>
                  <a:srgbClr val="780001"/>
                </a:solidFill>
              </a:rPr>
              <a:t>...skrátka na čokoľvek školské </a:t>
            </a:r>
            <a:r>
              <a:rPr lang="sk-SK" sz="2200">
                <a:solidFill>
                  <a:srgbClr val="780001"/>
                </a:solidFill>
                <a:sym typeface="Wingdings" pitchFamily="2" charset="2"/>
              </a:rPr>
              <a:t></a:t>
            </a:r>
            <a:endParaRPr lang="sk-SK" sz="2200" dirty="0">
              <a:solidFill>
                <a:srgbClr val="780001"/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0" y="2564904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Vyjadri sa, zaujíma nás Tvoj názor na: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pic>
        <p:nvPicPr>
          <p:cNvPr id="3074" name="Picture 2" descr="C:\Users\Ingrida\Downloads\FAKULTA = MY (1).png"/>
          <p:cNvPicPr>
            <a:picLocks noChangeAspect="1" noChangeArrowheads="1"/>
          </p:cNvPicPr>
          <p:nvPr/>
        </p:nvPicPr>
        <p:blipFill>
          <a:blip r:embed="rId3" cstate="print"/>
          <a:srcRect r="6530"/>
          <a:stretch>
            <a:fillRect/>
          </a:stretch>
        </p:blipFill>
        <p:spPr bwMode="auto">
          <a:xfrm>
            <a:off x="4929313" y="2348880"/>
            <a:ext cx="4214687" cy="4509120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0" y="260648"/>
            <a:ext cx="91440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TVOJ NÁZOR JE PRE NÁS D</a:t>
            </a:r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ÔLEŽITÝ</a:t>
            </a:r>
            <a:endParaRPr lang="sk-SK" sz="25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51520" y="3068960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sk-SK" sz="2200">
                <a:solidFill>
                  <a:srgbClr val="780001"/>
                </a:solidFill>
              </a:rPr>
              <a:t> daj podnet </a:t>
            </a:r>
            <a:r>
              <a:rPr lang="sk-SK" sz="220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Podnety / oznámenia | Právnická fakulta (truni.sk)</a:t>
            </a:r>
            <a:endParaRPr lang="sk-SK" sz="2200">
              <a:solidFill>
                <a:srgbClr val="780001"/>
              </a:solidFill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sk-SK" sz="2200">
                <a:solidFill>
                  <a:srgbClr val="780001"/>
                </a:solidFill>
              </a:rPr>
              <a:t> vyplň dotazník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sk-SK" sz="2200">
                <a:solidFill>
                  <a:srgbClr val="780001"/>
                </a:solidFill>
              </a:rPr>
              <a:t> vyjadri</a:t>
            </a:r>
            <a:r>
              <a:rPr lang="nl-NL" sz="2200">
                <a:solidFill>
                  <a:srgbClr val="780001"/>
                </a:solidFill>
              </a:rPr>
              <a:t> n</a:t>
            </a:r>
            <a:r>
              <a:rPr lang="sk-SK" sz="2200">
                <a:solidFill>
                  <a:srgbClr val="780001"/>
                </a:solidFill>
              </a:rPr>
              <a:t>á</a:t>
            </a:r>
            <a:r>
              <a:rPr lang="nl-NL" sz="2200">
                <a:solidFill>
                  <a:srgbClr val="780001"/>
                </a:solidFill>
              </a:rPr>
              <a:t>zor v ankete </a:t>
            </a:r>
            <a:r>
              <a:rPr lang="sk-SK" sz="2200">
                <a:solidFill>
                  <a:srgbClr val="780001"/>
                </a:solidFill>
              </a:rPr>
              <a:t>MAIS</a:t>
            </a:r>
            <a:r>
              <a:rPr lang="nl-NL" sz="2200">
                <a:solidFill>
                  <a:srgbClr val="780001"/>
                </a:solidFill>
              </a:rPr>
              <a:t> </a:t>
            </a:r>
            <a:endParaRPr lang="sk-SK" sz="2200">
              <a:solidFill>
                <a:srgbClr val="780001"/>
              </a:solidFill>
            </a:endParaRPr>
          </a:p>
          <a:p>
            <a:pPr lvl="0"/>
            <a:r>
              <a:rPr lang="pl-PL" sz="2200" b="0" i="0">
                <a:solidFill>
                  <a:srgbClr val="780001"/>
                </a:solidFill>
              </a:rPr>
              <a:t> (aj ako absolvent)</a:t>
            </a:r>
          </a:p>
          <a:p>
            <a:pPr lvl="0"/>
            <a:endParaRPr lang="pl-PL" sz="2200">
              <a:solidFill>
                <a:srgbClr val="780001"/>
              </a:solidFill>
            </a:endParaRPr>
          </a:p>
          <a:p>
            <a:r>
              <a:rPr lang="sk-SK" sz="2200">
                <a:hlinkClick r:id="rId5"/>
              </a:rPr>
              <a:t>Študenti - dotazníkové prieskumy | Právnická fakulta (truni.sk)</a:t>
            </a:r>
            <a:endParaRPr lang="sk-SK" sz="2200"/>
          </a:p>
          <a:p>
            <a:endParaRPr lang="sk-SK" sz="2200">
              <a:solidFill>
                <a:srgbClr val="0070C0"/>
              </a:solidFill>
            </a:endParaRPr>
          </a:p>
          <a:p>
            <a:r>
              <a:rPr lang="sk-SK" sz="2200" b="1">
                <a:solidFill>
                  <a:srgbClr val="780001"/>
                </a:solidFill>
                <a:latin typeface="+mj-lt"/>
                <a:cs typeface="Times New Roman"/>
              </a:rPr>
              <a:t>• </a:t>
            </a:r>
            <a:r>
              <a:rPr lang="sk-SK" sz="2200" b="1">
                <a:solidFill>
                  <a:srgbClr val="780001"/>
                </a:solidFill>
                <a:latin typeface="+mj-lt"/>
              </a:rPr>
              <a:t>DOSTANEŠ SP</a:t>
            </a:r>
            <a:r>
              <a:rPr lang="sk-SK" sz="2200" b="1">
                <a:solidFill>
                  <a:srgbClr val="780001"/>
                </a:solidFill>
                <a:latin typeface="+mj-lt"/>
                <a:cs typeface="Times New Roman"/>
              </a:rPr>
              <a:t>ÄTNÚ VÄZBU </a:t>
            </a:r>
          </a:p>
          <a:p>
            <a:r>
              <a:rPr lang="sk-SK" sz="2200" b="1">
                <a:solidFill>
                  <a:srgbClr val="780001"/>
                </a:solidFill>
                <a:latin typeface="+mj-lt"/>
                <a:cs typeface="Times New Roman"/>
              </a:rPr>
              <a:t>(ak nezostaneš v anonymite) </a:t>
            </a:r>
            <a:endParaRPr lang="sk-SK" sz="2200" b="1">
              <a:solidFill>
                <a:srgbClr val="0070C0"/>
              </a:solidFill>
              <a:latin typeface="+mj-lt"/>
            </a:endParaRPr>
          </a:p>
          <a:p>
            <a:pPr lvl="0"/>
            <a:endParaRPr lang="sk-SK" sz="2200" dirty="0">
              <a:solidFill>
                <a:srgbClr val="780001"/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Vyjadri sa, máš viacero možností: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Ingrida\Downloads\Untitled design (3).png"/>
          <p:cNvPicPr>
            <a:picLocks noChangeAspect="1" noChangeArrowheads="1"/>
          </p:cNvPicPr>
          <p:nvPr/>
        </p:nvPicPr>
        <p:blipFill rotWithShape="1">
          <a:blip r:embed="rId2" cstate="print"/>
          <a:srcRect t="30901" r="11413" b="21848"/>
          <a:stretch/>
        </p:blipFill>
        <p:spPr bwMode="auto">
          <a:xfrm>
            <a:off x="1043608" y="0"/>
            <a:ext cx="8100392" cy="2160240"/>
          </a:xfrm>
          <a:prstGeom prst="rect">
            <a:avLst/>
          </a:prstGeom>
          <a:noFill/>
        </p:spPr>
      </p:pic>
      <p:pic>
        <p:nvPicPr>
          <p:cNvPr id="4099" name="Picture 3" descr="C:\Users\Ingrida\Downloads\FAKULTA = MY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7360"/>
            <a:ext cx="2411760" cy="2411760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0" y="260648"/>
            <a:ext cx="91440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ŠTUDENTI SÚ NAŠIMI PARTNERMI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0" y="2476269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sk-SK" sz="1400" b="1">
              <a:solidFill>
                <a:srgbClr val="780001"/>
              </a:solidFill>
            </a:endParaRPr>
          </a:p>
          <a:p>
            <a:pPr lvl="0" algn="ctr"/>
            <a:r>
              <a:rPr lang="sk-SK" sz="1400" b="1">
                <a:solidFill>
                  <a:srgbClr val="780001"/>
                </a:solidFill>
              </a:rPr>
              <a:t>v Akademickom senáte univerzity: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sk-SK" sz="1400">
                <a:solidFill>
                  <a:srgbClr val="780001"/>
                </a:solidFill>
              </a:rPr>
              <a:t> Daniela Hrušovská </a:t>
            </a:r>
            <a:endParaRPr lang="sk-SK" sz="1400" b="0">
              <a:solidFill>
                <a:srgbClr val="780001"/>
              </a:solidFill>
            </a:endParaRP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sk-SK" sz="1400">
                <a:solidFill>
                  <a:srgbClr val="780001"/>
                </a:solidFill>
              </a:rPr>
              <a:t> Nicole Makóová</a:t>
            </a:r>
            <a:endParaRPr lang="sk-SK" sz="1400" b="0">
              <a:solidFill>
                <a:srgbClr val="780001"/>
              </a:solidFill>
            </a:endParaRP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sk-SK" sz="1400">
                <a:solidFill>
                  <a:srgbClr val="780001"/>
                </a:solidFill>
              </a:rPr>
              <a:t> Martin Pogádl</a:t>
            </a:r>
          </a:p>
          <a:p>
            <a:pPr algn="ctr"/>
            <a:r>
              <a:rPr lang="sk-SK" sz="1400" b="1">
                <a:solidFill>
                  <a:srgbClr val="780001"/>
                </a:solidFill>
              </a:rPr>
              <a:t>v Akademickom senáte fakulty:</a:t>
            </a:r>
          </a:p>
          <a:p>
            <a:pPr indent="-285750" algn="ctr">
              <a:buFont typeface="Arial" panose="020B0604020202020204" pitchFamily="34" charset="0"/>
              <a:buChar char="•"/>
            </a:pPr>
            <a:r>
              <a:rPr lang="sk-SK" sz="1400">
                <a:solidFill>
                  <a:srgbClr val="780001"/>
                </a:solidFill>
              </a:rPr>
              <a:t>Enara Könözsyová (bakalársky študijný program v dennej forme štúdia)</a:t>
            </a:r>
          </a:p>
          <a:p>
            <a:pPr indent="-285750" algn="ctr">
              <a:buFont typeface="Arial" panose="020B0604020202020204" pitchFamily="34" charset="0"/>
              <a:buChar char="•"/>
            </a:pPr>
            <a:r>
              <a:rPr lang="sk-SK" sz="1400">
                <a:solidFill>
                  <a:srgbClr val="780001"/>
                </a:solidFill>
              </a:rPr>
              <a:t>Daniel Pavelka (bakalársky študijný program v dennej forme štúdia)</a:t>
            </a:r>
          </a:p>
          <a:p>
            <a:pPr indent="-285750" algn="ctr">
              <a:buFont typeface="Arial" panose="020B0604020202020204" pitchFamily="34" charset="0"/>
              <a:buChar char="•"/>
            </a:pPr>
            <a:r>
              <a:rPr lang="sk-SK" sz="1400">
                <a:solidFill>
                  <a:srgbClr val="780001"/>
                </a:solidFill>
              </a:rPr>
              <a:t>Martin Pogádl (magisterský študijný program v dennej forme štúdia)</a:t>
            </a:r>
          </a:p>
          <a:p>
            <a:pPr indent="-285750" algn="ctr">
              <a:buFont typeface="Arial" panose="020B0604020202020204" pitchFamily="34" charset="0"/>
              <a:buChar char="•"/>
            </a:pPr>
            <a:r>
              <a:rPr lang="sk-SK" sz="1400">
                <a:solidFill>
                  <a:srgbClr val="780001"/>
                </a:solidFill>
              </a:rPr>
              <a:t>JUDr. Ivana Mokrá (doktorandský študijný program)</a:t>
            </a:r>
          </a:p>
          <a:p>
            <a:pPr indent="-285750" algn="ctr">
              <a:buFont typeface="Arial" panose="020B0604020202020204" pitchFamily="34" charset="0"/>
              <a:buChar char="•"/>
            </a:pPr>
            <a:r>
              <a:rPr lang="sk-SK" sz="1400">
                <a:solidFill>
                  <a:srgbClr val="780001"/>
                </a:solidFill>
              </a:rPr>
              <a:t>Denisa Maríková (bakalársky a magisterský študijný program v externej forme štúdia)</a:t>
            </a:r>
          </a:p>
          <a:p>
            <a:pPr algn="ctr"/>
            <a:r>
              <a:rPr lang="sk-SK" sz="1400" b="1">
                <a:solidFill>
                  <a:srgbClr val="780001"/>
                </a:solidFill>
              </a:rPr>
              <a:t>v Komisii pre štúdium:</a:t>
            </a:r>
          </a:p>
          <a:p>
            <a:pPr lvl="0" algn="ctr"/>
            <a:r>
              <a:rPr lang="sk-SK" sz="1400">
                <a:solidFill>
                  <a:srgbClr val="780001"/>
                </a:solidFill>
              </a:rPr>
              <a:t>• Andrea Mičudová – bakalárske štúdium</a:t>
            </a:r>
          </a:p>
          <a:p>
            <a:pPr lvl="0" algn="ctr"/>
            <a:r>
              <a:rPr lang="sk-SK" sz="1400" b="0" i="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1400">
                <a:solidFill>
                  <a:srgbClr val="780001"/>
                </a:solidFill>
              </a:rPr>
              <a:t>Ivana Lepeňová  - magisterské štúdium</a:t>
            </a:r>
            <a:endParaRPr lang="sk-SK" sz="1400" b="0">
              <a:solidFill>
                <a:srgbClr val="780001"/>
              </a:solidFill>
            </a:endParaRPr>
          </a:p>
          <a:p>
            <a:pPr lvl="0" algn="ctr"/>
            <a:r>
              <a:rPr lang="sk-SK" sz="1400" b="0">
                <a:solidFill>
                  <a:srgbClr val="0070C0"/>
                </a:solidFill>
                <a:hlinkClick r:id="rId4"/>
              </a:rPr>
              <a:t>http://iuridica.truni.sk/sites/default/files/dokumenty/fakulta/legislativa/studium/usmernenie_dekana_c_1_2020-komisia_pre_studium.pdf</a:t>
            </a:r>
            <a:endParaRPr lang="sk-SK" sz="1400" b="0">
              <a:solidFill>
                <a:srgbClr val="0070C0"/>
              </a:solidFill>
            </a:endParaRPr>
          </a:p>
          <a:p>
            <a:pPr lvl="0" algn="ctr"/>
            <a:r>
              <a:rPr lang="sk-SK" sz="1400" b="0">
                <a:solidFill>
                  <a:srgbClr val="0070C0"/>
                </a:solidFill>
                <a:hlinkClick r:id="rId5"/>
              </a:rPr>
              <a:t>http://iuridica.truni.sk/komisia-pre-studium-podnety</a:t>
            </a:r>
            <a:endParaRPr lang="sk-SK" sz="1400" b="0">
              <a:solidFill>
                <a:srgbClr val="0070C0"/>
              </a:solidFill>
            </a:endParaRPr>
          </a:p>
          <a:p>
            <a:pPr algn="ctr"/>
            <a:r>
              <a:rPr lang="sk-SK" sz="1400" b="1">
                <a:solidFill>
                  <a:srgbClr val="780001"/>
                </a:solidFill>
              </a:rPr>
              <a:t>v Programovej rade pre Bc. a Mgr. študijný program:</a:t>
            </a:r>
          </a:p>
          <a:p>
            <a:pPr algn="ctr"/>
            <a:r>
              <a:rPr lang="sk-SK" sz="1400">
                <a:solidFill>
                  <a:srgbClr val="780001"/>
                </a:solidFill>
              </a:rPr>
              <a:t>• Sofia Ďuricová, bakalárske štúdium</a:t>
            </a:r>
          </a:p>
          <a:p>
            <a:pPr algn="ctr"/>
            <a:r>
              <a:rPr lang="sk-SK" sz="1400">
                <a:solidFill>
                  <a:srgbClr val="780001"/>
                </a:solidFill>
              </a:rPr>
              <a:t>• Petra Straková, magisterské štúdium</a:t>
            </a:r>
          </a:p>
          <a:p>
            <a:pPr lvl="0" algn="ctr"/>
            <a:endParaRPr lang="sk-SK" sz="1400" b="0">
              <a:solidFill>
                <a:srgbClr val="0070C0"/>
              </a:solidFill>
            </a:endParaRPr>
          </a:p>
          <a:p>
            <a:pPr lvl="0" algn="ctr"/>
            <a:endParaRPr lang="sk-SK" sz="1400" b="0" i="0">
              <a:solidFill>
                <a:srgbClr val="780001"/>
              </a:solidFill>
            </a:endParaRPr>
          </a:p>
          <a:p>
            <a:pPr algn="ctr"/>
            <a:endParaRPr lang="sk-SK" sz="1400" b="1">
              <a:solidFill>
                <a:srgbClr val="780001"/>
              </a:solidFill>
            </a:endParaRPr>
          </a:p>
          <a:p>
            <a:pPr lvl="0" algn="ctr"/>
            <a:endParaRPr lang="sk-SK" sz="1400" b="0">
              <a:solidFill>
                <a:srgbClr val="780001"/>
              </a:solidFill>
            </a:endParaRPr>
          </a:p>
          <a:p>
            <a:pPr lvl="0" algn="ctr"/>
            <a:endParaRPr lang="sk-SK" sz="1400" dirty="0">
              <a:solidFill>
                <a:srgbClr val="780001"/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0" y="2206769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Máš svojho zástupcu: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CHCEŠ DOBRÉ ZAMESTNANIE?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DNES IBA VEDOMOSTI NESTAČIA...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Máš nadštandardný prístup ku zdrojom informácií</a:t>
            </a:r>
          </a:p>
        </p:txBody>
      </p:sp>
      <p:sp>
        <p:nvSpPr>
          <p:cNvPr id="8" name="Obdĺžnik 7"/>
          <p:cNvSpPr/>
          <p:nvPr/>
        </p:nvSpPr>
        <p:spPr>
          <a:xfrm>
            <a:off x="4572000" y="3006378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400" b="0" i="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2200" b="0">
                <a:solidFill>
                  <a:srgbClr val="780001"/>
                </a:solidFill>
              </a:rPr>
              <a:t>Univerzitná knižnica  </a:t>
            </a:r>
            <a:r>
              <a:rPr lang="sk-SK" sz="2200" b="0" i="1">
                <a:solidFill>
                  <a:srgbClr val="780001"/>
                </a:solidFill>
              </a:rPr>
              <a:t>(https://www.truni.sk/kniznica)</a:t>
            </a:r>
          </a:p>
          <a:p>
            <a:pPr lvl="0" algn="ctr"/>
            <a:r>
              <a:rPr lang="sk-SK" sz="2400" b="0" i="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2200" b="0">
                <a:solidFill>
                  <a:srgbClr val="780001"/>
                </a:solidFill>
              </a:rPr>
              <a:t>Fakultná knižnica (študovňa) </a:t>
            </a:r>
            <a:r>
              <a:rPr lang="sk-SK" sz="2200" b="0" i="1">
                <a:solidFill>
                  <a:srgbClr val="780001"/>
                </a:solidFill>
              </a:rPr>
              <a:t>(http://iuridica.truni.sk/kniznica)</a:t>
            </a:r>
          </a:p>
          <a:p>
            <a:pPr lvl="0" algn="ctr"/>
            <a:r>
              <a:rPr lang="sk-SK" sz="2200" b="1">
                <a:solidFill>
                  <a:srgbClr val="780001"/>
                </a:solidFill>
              </a:rPr>
              <a:t>judikaty.info </a:t>
            </a:r>
          </a:p>
          <a:p>
            <a:pPr lvl="0" algn="ctr"/>
            <a:r>
              <a:rPr lang="sk-SK" sz="2200" b="0" i="1">
                <a:solidFill>
                  <a:srgbClr val="780001"/>
                </a:solidFill>
              </a:rPr>
              <a:t>(informácie o konte – e-mail Zimbra)</a:t>
            </a:r>
          </a:p>
          <a:p>
            <a:pPr lvl="0" algn="ctr"/>
            <a:r>
              <a:rPr lang="sk-SK" sz="2200" b="1">
                <a:solidFill>
                  <a:srgbClr val="780001"/>
                </a:solidFill>
              </a:rPr>
              <a:t>C. H. Beck </a:t>
            </a:r>
          </a:p>
          <a:p>
            <a:pPr lvl="0" algn="ctr"/>
            <a:r>
              <a:rPr lang="sk-SK" sz="2200" b="0">
                <a:solidFill>
                  <a:srgbClr val="780001"/>
                </a:solidFill>
              </a:rPr>
              <a:t>(cez MAIS)</a:t>
            </a:r>
          </a:p>
          <a:p>
            <a:pPr lvl="0" algn="ctr"/>
            <a:r>
              <a:rPr lang="sk-SK" sz="2200" b="1">
                <a:solidFill>
                  <a:srgbClr val="780001"/>
                </a:solidFill>
              </a:rPr>
              <a:t>Wolters Kluwer </a:t>
            </a:r>
            <a:r>
              <a:rPr lang="sk-SK" sz="2200" b="0">
                <a:solidFill>
                  <a:srgbClr val="780001"/>
                </a:solidFill>
              </a:rPr>
              <a:t>(ASPI) </a:t>
            </a:r>
          </a:p>
          <a:p>
            <a:pPr lvl="0" algn="ctr"/>
            <a:r>
              <a:rPr lang="sk-SK" sz="2200" b="0" i="1">
                <a:solidFill>
                  <a:srgbClr val="780001"/>
                </a:solidFill>
              </a:rPr>
              <a:t>(informácie o konte – e-mail Zimbra)</a:t>
            </a:r>
          </a:p>
          <a:p>
            <a:pPr lvl="0" algn="ctr"/>
            <a:endParaRPr lang="sk-SK" sz="800">
              <a:solidFill>
                <a:srgbClr val="0070C0"/>
              </a:solidFill>
            </a:endParaRPr>
          </a:p>
          <a:p>
            <a:pPr lvl="0" algn="ctr"/>
            <a:r>
              <a:rPr lang="sk-SK" sz="1400">
                <a:solidFill>
                  <a:srgbClr val="0070C0"/>
                </a:solidFill>
              </a:rPr>
              <a:t>http://iuridica.truni.sk/elektronicke-informacne-zdroje</a:t>
            </a:r>
            <a:endParaRPr lang="sk-SK" sz="14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Ingrida\Downloads\FAKULTA = MY (1).png"/>
          <p:cNvPicPr>
            <a:picLocks noChangeAspect="1" noChangeArrowheads="1"/>
          </p:cNvPicPr>
          <p:nvPr/>
        </p:nvPicPr>
        <p:blipFill>
          <a:blip r:embed="rId3" cstate="print"/>
          <a:srcRect t="42857"/>
          <a:stretch>
            <a:fillRect/>
          </a:stretch>
        </p:blipFill>
        <p:spPr bwMode="auto">
          <a:xfrm>
            <a:off x="0" y="4077072"/>
            <a:ext cx="4283968" cy="2780928"/>
          </a:xfrm>
          <a:prstGeom prst="rect">
            <a:avLst/>
          </a:prstGeom>
          <a:noFill/>
        </p:spPr>
      </p:pic>
      <p:pic>
        <p:nvPicPr>
          <p:cNvPr id="6146" name="Picture 2" descr="C:\Users\Ingrida\Downloads\Untitled design (2).png"/>
          <p:cNvPicPr>
            <a:picLocks noChangeAspect="1" noChangeArrowheads="1"/>
          </p:cNvPicPr>
          <p:nvPr/>
        </p:nvPicPr>
        <p:blipFill>
          <a:blip r:embed="rId4" cstate="print"/>
          <a:srcRect l="20000" t="6667" r="23333" b="6667"/>
          <a:stretch>
            <a:fillRect/>
          </a:stretch>
        </p:blipFill>
        <p:spPr bwMode="auto">
          <a:xfrm rot="845182">
            <a:off x="2375966" y="4006563"/>
            <a:ext cx="1474357" cy="2254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pic>
        <p:nvPicPr>
          <p:cNvPr id="1026" name="Picture 2" descr="C:\Users\Ingrida\Downloads\FAKULTA = MY.png"/>
          <p:cNvPicPr>
            <a:picLocks noChangeAspect="1" noChangeArrowheads="1"/>
          </p:cNvPicPr>
          <p:nvPr/>
        </p:nvPicPr>
        <p:blipFill>
          <a:blip r:embed="rId3" cstate="print"/>
          <a:srcRect t="39394" b="7286"/>
          <a:stretch>
            <a:fillRect/>
          </a:stretch>
        </p:blipFill>
        <p:spPr bwMode="auto">
          <a:xfrm rot="558535">
            <a:off x="4219681" y="5536029"/>
            <a:ext cx="2165140" cy="1154459"/>
          </a:xfrm>
          <a:prstGeom prst="rect">
            <a:avLst/>
          </a:prstGeom>
          <a:noFill/>
        </p:spPr>
      </p:pic>
      <p:pic>
        <p:nvPicPr>
          <p:cNvPr id="9" name="Picture 4" descr="C:\Users\Ingrida\Downloads\FAKULTA = MY (1).png"/>
          <p:cNvPicPr>
            <a:picLocks noChangeAspect="1" noChangeArrowheads="1"/>
          </p:cNvPicPr>
          <p:nvPr/>
        </p:nvPicPr>
        <p:blipFill>
          <a:blip r:embed="rId4" cstate="print"/>
          <a:srcRect t="42857"/>
          <a:stretch>
            <a:fillRect/>
          </a:stretch>
        </p:blipFill>
        <p:spPr bwMode="auto">
          <a:xfrm>
            <a:off x="0" y="4077072"/>
            <a:ext cx="4283968" cy="2780928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CHCEŠ DOBRÉ ZAMESTNANIE?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DNES IBA VEDOMOSTI NESTAČIA...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Získaj a trénuj svoje zručnosti a spôsobilosti</a:t>
            </a:r>
          </a:p>
        </p:txBody>
      </p:sp>
      <p:sp>
        <p:nvSpPr>
          <p:cNvPr id="8" name="Obdĺžnik 7"/>
          <p:cNvSpPr/>
          <p:nvPr/>
        </p:nvSpPr>
        <p:spPr>
          <a:xfrm>
            <a:off x="2555776" y="2996952"/>
            <a:ext cx="61926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5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1500">
                <a:solidFill>
                  <a:srgbClr val="780001"/>
                </a:solidFill>
              </a:rPr>
              <a:t>zapíš si predmety ako napr. klinika ľudskosti právnika, EKO výzva alebo etické dilemy v právnických povolaniach</a:t>
            </a:r>
          </a:p>
          <a:p>
            <a:pPr lvl="0" algn="just"/>
            <a:r>
              <a:rPr lang="sk-SK" sz="15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1500" b="1">
                <a:solidFill>
                  <a:srgbClr val="780001"/>
                </a:solidFill>
              </a:rPr>
              <a:t>iniciatívne a aktívne </a:t>
            </a:r>
            <a:r>
              <a:rPr lang="sk-SK" sz="1500">
                <a:solidFill>
                  <a:srgbClr val="780001"/>
                </a:solidFill>
              </a:rPr>
              <a:t>pripravuj prezentácie a zdokonaľuj sa v prezentačných zručnostiach na vybraných predmetoch</a:t>
            </a:r>
          </a:p>
          <a:p>
            <a:pPr lvl="0" algn="just"/>
            <a:r>
              <a:rPr lang="sk-SK" sz="15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1500">
                <a:solidFill>
                  <a:srgbClr val="780001"/>
                </a:solidFill>
              </a:rPr>
              <a:t>na seminároch </a:t>
            </a:r>
            <a:r>
              <a:rPr lang="sk-SK" sz="1500" b="1">
                <a:solidFill>
                  <a:srgbClr val="780001"/>
                </a:solidFill>
              </a:rPr>
              <a:t>sa prejav</a:t>
            </a:r>
            <a:r>
              <a:rPr lang="sk-SK" sz="1500">
                <a:solidFill>
                  <a:srgbClr val="780001"/>
                </a:solidFill>
              </a:rPr>
              <a:t>, mysli kriticky,</a:t>
            </a:r>
            <a:r>
              <a:rPr lang="sk-SK" sz="1500" b="1">
                <a:solidFill>
                  <a:srgbClr val="780001"/>
                </a:solidFill>
              </a:rPr>
              <a:t> argumentuj </a:t>
            </a:r>
            <a:r>
              <a:rPr lang="sk-SK" sz="1500">
                <a:solidFill>
                  <a:srgbClr val="780001"/>
                </a:solidFill>
              </a:rPr>
              <a:t>a rozvíjaj sa v komunikačných zručnostiach </a:t>
            </a:r>
          </a:p>
          <a:p>
            <a:pPr lvl="0" algn="just"/>
            <a:r>
              <a:rPr lang="sk-SK" sz="1500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sz="1500">
                <a:solidFill>
                  <a:srgbClr val="780001"/>
                </a:solidFill>
              </a:rPr>
              <a:t>mysli, píš a publikuj - trénuj sa v tom, ako sa zorientovať v problematike, ako získať relevantné informácie, rozvíjaj svoj písomný prejav, </a:t>
            </a:r>
            <a:r>
              <a:rPr lang="sk-SK" sz="1500" b="1">
                <a:solidFill>
                  <a:srgbClr val="780001"/>
                </a:solidFill>
              </a:rPr>
              <a:t>podpor svoju kreativitu, analytické i koncepčné myslenie</a:t>
            </a:r>
          </a:p>
          <a:p>
            <a:pPr lvl="0" algn="just"/>
            <a:r>
              <a:rPr lang="sk-SK" sz="1500">
                <a:solidFill>
                  <a:srgbClr val="780001"/>
                </a:solidFill>
              </a:rPr>
              <a:t>• zúčastňuj sa odborných </a:t>
            </a:r>
            <a:r>
              <a:rPr lang="sk-SK" sz="1500" b="1">
                <a:solidFill>
                  <a:srgbClr val="780001"/>
                </a:solidFill>
              </a:rPr>
              <a:t>prednášok, workshopov, Truniverzitných debát</a:t>
            </a:r>
            <a:r>
              <a:rPr lang="sk-SK" sz="1500">
                <a:solidFill>
                  <a:srgbClr val="780001"/>
                </a:solidFill>
              </a:rPr>
              <a:t>, odborno-spoločenských podujatí, o ktorých vždy informujeme na stránke a sociálnych sieťach</a:t>
            </a:r>
          </a:p>
          <a:p>
            <a:pPr lvl="0"/>
            <a:endParaRPr lang="sk-SK" sz="1500" b="0" dirty="0">
              <a:solidFill>
                <a:srgbClr val="780001"/>
              </a:solidFill>
            </a:endParaRPr>
          </a:p>
        </p:txBody>
      </p:sp>
      <p:sp>
        <p:nvSpPr>
          <p:cNvPr id="11" name="Voľná forma 10"/>
          <p:cNvSpPr/>
          <p:nvPr/>
        </p:nvSpPr>
        <p:spPr>
          <a:xfrm>
            <a:off x="2403566" y="6192760"/>
            <a:ext cx="2116183" cy="273354"/>
          </a:xfrm>
          <a:custGeom>
            <a:avLst/>
            <a:gdLst>
              <a:gd name="connsiteX0" fmla="*/ 0 w 2116183"/>
              <a:gd name="connsiteY0" fmla="*/ 103537 h 273354"/>
              <a:gd name="connsiteX1" fmla="*/ 39188 w 2116183"/>
              <a:gd name="connsiteY1" fmla="*/ 77411 h 273354"/>
              <a:gd name="connsiteX2" fmla="*/ 209005 w 2116183"/>
              <a:gd name="connsiteY2" fmla="*/ 103537 h 273354"/>
              <a:gd name="connsiteX3" fmla="*/ 248194 w 2116183"/>
              <a:gd name="connsiteY3" fmla="*/ 129663 h 273354"/>
              <a:gd name="connsiteX4" fmla="*/ 404948 w 2116183"/>
              <a:gd name="connsiteY4" fmla="*/ 142726 h 273354"/>
              <a:gd name="connsiteX5" fmla="*/ 483325 w 2116183"/>
              <a:gd name="connsiteY5" fmla="*/ 168851 h 273354"/>
              <a:gd name="connsiteX6" fmla="*/ 522514 w 2116183"/>
              <a:gd name="connsiteY6" fmla="*/ 194977 h 273354"/>
              <a:gd name="connsiteX7" fmla="*/ 613954 w 2116183"/>
              <a:gd name="connsiteY7" fmla="*/ 208040 h 273354"/>
              <a:gd name="connsiteX8" fmla="*/ 692331 w 2116183"/>
              <a:gd name="connsiteY8" fmla="*/ 234166 h 273354"/>
              <a:gd name="connsiteX9" fmla="*/ 731520 w 2116183"/>
              <a:gd name="connsiteY9" fmla="*/ 247229 h 273354"/>
              <a:gd name="connsiteX10" fmla="*/ 940525 w 2116183"/>
              <a:gd name="connsiteY10" fmla="*/ 273354 h 273354"/>
              <a:gd name="connsiteX11" fmla="*/ 1018903 w 2116183"/>
              <a:gd name="connsiteY11" fmla="*/ 260291 h 273354"/>
              <a:gd name="connsiteX12" fmla="*/ 1175657 w 2116183"/>
              <a:gd name="connsiteY12" fmla="*/ 221103 h 273354"/>
              <a:gd name="connsiteX13" fmla="*/ 1201783 w 2116183"/>
              <a:gd name="connsiteY13" fmla="*/ 181914 h 273354"/>
              <a:gd name="connsiteX14" fmla="*/ 1214845 w 2116183"/>
              <a:gd name="connsiteY14" fmla="*/ 142726 h 273354"/>
              <a:gd name="connsiteX15" fmla="*/ 1332411 w 2116183"/>
              <a:gd name="connsiteY15" fmla="*/ 77411 h 273354"/>
              <a:gd name="connsiteX16" fmla="*/ 1449977 w 2116183"/>
              <a:gd name="connsiteY16" fmla="*/ 90474 h 273354"/>
              <a:gd name="connsiteX17" fmla="*/ 1593668 w 2116183"/>
              <a:gd name="connsiteY17" fmla="*/ 64349 h 273354"/>
              <a:gd name="connsiteX18" fmla="*/ 1632857 w 2116183"/>
              <a:gd name="connsiteY18" fmla="*/ 25160 h 273354"/>
              <a:gd name="connsiteX19" fmla="*/ 1750423 w 2116183"/>
              <a:gd name="connsiteY19" fmla="*/ 25160 h 273354"/>
              <a:gd name="connsiteX20" fmla="*/ 1802674 w 2116183"/>
              <a:gd name="connsiteY20" fmla="*/ 38223 h 273354"/>
              <a:gd name="connsiteX21" fmla="*/ 1841863 w 2116183"/>
              <a:gd name="connsiteY21" fmla="*/ 64349 h 273354"/>
              <a:gd name="connsiteX22" fmla="*/ 1854925 w 2116183"/>
              <a:gd name="connsiteY22" fmla="*/ 103537 h 273354"/>
              <a:gd name="connsiteX23" fmla="*/ 2024743 w 2116183"/>
              <a:gd name="connsiteY23" fmla="*/ 90474 h 273354"/>
              <a:gd name="connsiteX24" fmla="*/ 2063931 w 2116183"/>
              <a:gd name="connsiteY24" fmla="*/ 64349 h 273354"/>
              <a:gd name="connsiteX25" fmla="*/ 2103120 w 2116183"/>
              <a:gd name="connsiteY25" fmla="*/ 51286 h 273354"/>
              <a:gd name="connsiteX26" fmla="*/ 2116183 w 2116183"/>
              <a:gd name="connsiteY26" fmla="*/ 25160 h 2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16183" h="273354">
                <a:moveTo>
                  <a:pt x="0" y="103537"/>
                </a:moveTo>
                <a:cubicBezTo>
                  <a:pt x="13063" y="94828"/>
                  <a:pt x="23535" y="78615"/>
                  <a:pt x="39188" y="77411"/>
                </a:cubicBezTo>
                <a:cubicBezTo>
                  <a:pt x="65164" y="75413"/>
                  <a:pt x="165543" y="81806"/>
                  <a:pt x="209005" y="103537"/>
                </a:cubicBezTo>
                <a:cubicBezTo>
                  <a:pt x="223047" y="110558"/>
                  <a:pt x="232799" y="126584"/>
                  <a:pt x="248194" y="129663"/>
                </a:cubicBezTo>
                <a:cubicBezTo>
                  <a:pt x="299608" y="139946"/>
                  <a:pt x="352697" y="138372"/>
                  <a:pt x="404948" y="142726"/>
                </a:cubicBezTo>
                <a:cubicBezTo>
                  <a:pt x="431074" y="151434"/>
                  <a:pt x="460411" y="153575"/>
                  <a:pt x="483325" y="168851"/>
                </a:cubicBezTo>
                <a:cubicBezTo>
                  <a:pt x="496388" y="177560"/>
                  <a:pt x="507476" y="190466"/>
                  <a:pt x="522514" y="194977"/>
                </a:cubicBezTo>
                <a:cubicBezTo>
                  <a:pt x="552005" y="203824"/>
                  <a:pt x="583474" y="203686"/>
                  <a:pt x="613954" y="208040"/>
                </a:cubicBezTo>
                <a:lnTo>
                  <a:pt x="692331" y="234166"/>
                </a:lnTo>
                <a:cubicBezTo>
                  <a:pt x="705394" y="238520"/>
                  <a:pt x="717835" y="245708"/>
                  <a:pt x="731520" y="247229"/>
                </a:cubicBezTo>
                <a:cubicBezTo>
                  <a:pt x="879686" y="263691"/>
                  <a:pt x="810052" y="254715"/>
                  <a:pt x="940525" y="273354"/>
                </a:cubicBezTo>
                <a:cubicBezTo>
                  <a:pt x="966651" y="269000"/>
                  <a:pt x="993207" y="266715"/>
                  <a:pt x="1018903" y="260291"/>
                </a:cubicBezTo>
                <a:cubicBezTo>
                  <a:pt x="1225915" y="208539"/>
                  <a:pt x="970565" y="255285"/>
                  <a:pt x="1175657" y="221103"/>
                </a:cubicBezTo>
                <a:cubicBezTo>
                  <a:pt x="1184366" y="208040"/>
                  <a:pt x="1194762" y="195956"/>
                  <a:pt x="1201783" y="181914"/>
                </a:cubicBezTo>
                <a:cubicBezTo>
                  <a:pt x="1207941" y="169598"/>
                  <a:pt x="1205109" y="152462"/>
                  <a:pt x="1214845" y="142726"/>
                </a:cubicBezTo>
                <a:cubicBezTo>
                  <a:pt x="1259762" y="97809"/>
                  <a:pt x="1283132" y="93838"/>
                  <a:pt x="1332411" y="77411"/>
                </a:cubicBezTo>
                <a:cubicBezTo>
                  <a:pt x="1371600" y="81765"/>
                  <a:pt x="1410547" y="90474"/>
                  <a:pt x="1449977" y="90474"/>
                </a:cubicBezTo>
                <a:cubicBezTo>
                  <a:pt x="1523828" y="90474"/>
                  <a:pt x="1538557" y="82718"/>
                  <a:pt x="1593668" y="64349"/>
                </a:cubicBezTo>
                <a:cubicBezTo>
                  <a:pt x="1606731" y="51286"/>
                  <a:pt x="1617486" y="35408"/>
                  <a:pt x="1632857" y="25160"/>
                </a:cubicBezTo>
                <a:cubicBezTo>
                  <a:pt x="1670597" y="0"/>
                  <a:pt x="1709582" y="16992"/>
                  <a:pt x="1750423" y="25160"/>
                </a:cubicBezTo>
                <a:cubicBezTo>
                  <a:pt x="1768027" y="28681"/>
                  <a:pt x="1785257" y="33869"/>
                  <a:pt x="1802674" y="38223"/>
                </a:cubicBezTo>
                <a:cubicBezTo>
                  <a:pt x="1815737" y="46932"/>
                  <a:pt x="1832055" y="52090"/>
                  <a:pt x="1841863" y="64349"/>
                </a:cubicBezTo>
                <a:cubicBezTo>
                  <a:pt x="1850465" y="75101"/>
                  <a:pt x="1841294" y="101590"/>
                  <a:pt x="1854925" y="103537"/>
                </a:cubicBezTo>
                <a:cubicBezTo>
                  <a:pt x="1911128" y="111566"/>
                  <a:pt x="1968137" y="94828"/>
                  <a:pt x="2024743" y="90474"/>
                </a:cubicBezTo>
                <a:cubicBezTo>
                  <a:pt x="2037806" y="81766"/>
                  <a:pt x="2049889" y="71370"/>
                  <a:pt x="2063931" y="64349"/>
                </a:cubicBezTo>
                <a:cubicBezTo>
                  <a:pt x="2076247" y="58191"/>
                  <a:pt x="2092104" y="59548"/>
                  <a:pt x="2103120" y="51286"/>
                </a:cubicBezTo>
                <a:cubicBezTo>
                  <a:pt x="2110909" y="45444"/>
                  <a:pt x="2111829" y="33869"/>
                  <a:pt x="2116183" y="251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pic>
        <p:nvPicPr>
          <p:cNvPr id="9" name="Picture 4" descr="C:\Users\Ingrida\Downloads\FAKULTA = MY (1).png"/>
          <p:cNvPicPr>
            <a:picLocks noChangeAspect="1" noChangeArrowheads="1"/>
          </p:cNvPicPr>
          <p:nvPr/>
        </p:nvPicPr>
        <p:blipFill>
          <a:blip r:embed="rId3" cstate="print"/>
          <a:srcRect t="42857" b="2397"/>
          <a:stretch>
            <a:fillRect/>
          </a:stretch>
        </p:blipFill>
        <p:spPr bwMode="auto">
          <a:xfrm>
            <a:off x="0" y="3356992"/>
            <a:ext cx="4283968" cy="2664296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CHCEŠ DOBRÉ ZAMESTNANIE?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DNES IBA VEDOMOSTI NESTAČIA...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2492896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Poznáš potrebné mäkké zručnosti právnika?</a:t>
            </a:r>
          </a:p>
        </p:txBody>
      </p:sp>
      <p:sp>
        <p:nvSpPr>
          <p:cNvPr id="8" name="Obdĺžnik 7"/>
          <p:cNvSpPr/>
          <p:nvPr/>
        </p:nvSpPr>
        <p:spPr>
          <a:xfrm>
            <a:off x="3275856" y="3284984"/>
            <a:ext cx="6336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objavovanie a orientácia v informáciách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zvládanie záťaže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aktívny prístup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celoživotné vzdelávanie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plánovanie a organizovanie práce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schopnosť riešenia problémov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samostatnosť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výkonnosť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flexibilita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kreativita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kooperácia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schopnosť ovplyvňovať ostatných</a:t>
            </a:r>
          </a:p>
          <a:p>
            <a:pPr lvl="0" algn="ctr"/>
            <a:endParaRPr lang="sk-SK" b="0" dirty="0">
              <a:solidFill>
                <a:srgbClr val="780001"/>
              </a:solidFill>
            </a:endParaRPr>
          </a:p>
        </p:txBody>
      </p:sp>
      <p:pic>
        <p:nvPicPr>
          <p:cNvPr id="2050" name="Picture 2" descr="C:\Users\Ingrida\Downloads\FAKULTA = MY (1).png"/>
          <p:cNvPicPr>
            <a:picLocks noChangeAspect="1" noChangeArrowheads="1"/>
          </p:cNvPicPr>
          <p:nvPr/>
        </p:nvPicPr>
        <p:blipFill>
          <a:blip r:embed="rId4" cstate="print"/>
          <a:srcRect t="68595" r="9413"/>
          <a:stretch>
            <a:fillRect/>
          </a:stretch>
        </p:blipFill>
        <p:spPr bwMode="auto">
          <a:xfrm>
            <a:off x="179512" y="6021288"/>
            <a:ext cx="2771800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Ingrida\Downloads\Untitled design (3).png"/>
          <p:cNvPicPr>
            <a:picLocks noChangeAspect="1" noChangeArrowheads="1"/>
          </p:cNvPicPr>
          <p:nvPr/>
        </p:nvPicPr>
        <p:blipFill>
          <a:blip r:embed="rId2" cstate="print"/>
          <a:srcRect t="25577" r="11413" b="21848"/>
          <a:stretch>
            <a:fillRect/>
          </a:stretch>
        </p:blipFill>
        <p:spPr bwMode="auto">
          <a:xfrm>
            <a:off x="1043608" y="0"/>
            <a:ext cx="8100392" cy="2403648"/>
          </a:xfrm>
          <a:prstGeom prst="rect">
            <a:avLst/>
          </a:prstGeom>
          <a:noFill/>
        </p:spPr>
      </p:pic>
      <p:pic>
        <p:nvPicPr>
          <p:cNvPr id="9" name="Picture 4" descr="C:\Users\Ingrida\Downloads\FAKULTA = MY (1).png"/>
          <p:cNvPicPr>
            <a:picLocks noChangeAspect="1" noChangeArrowheads="1"/>
          </p:cNvPicPr>
          <p:nvPr/>
        </p:nvPicPr>
        <p:blipFill>
          <a:blip r:embed="rId3" cstate="print"/>
          <a:srcRect t="42857"/>
          <a:stretch>
            <a:fillRect/>
          </a:stretch>
        </p:blipFill>
        <p:spPr bwMode="auto">
          <a:xfrm>
            <a:off x="0" y="4077072"/>
            <a:ext cx="4283968" cy="2780928"/>
          </a:xfrm>
          <a:prstGeom prst="rect">
            <a:avLst/>
          </a:prstGeom>
          <a:noFill/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CHCEŠ DOBRÉ ZAMESTNANIE?</a:t>
            </a:r>
          </a:p>
          <a:p>
            <a:pPr algn="ctr"/>
            <a:r>
              <a:rPr lang="sk-SK" sz="25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DNES IBA VEDOMOSTI NESTAČIA...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2636912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3000" b="1" spc="15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Využi rôzne cesty učenia a získavaj praktické skúsenosti – získaš kredity, uznáme Ti predmety</a:t>
            </a:r>
          </a:p>
          <a:p>
            <a:pPr algn="ctr"/>
            <a:endParaRPr lang="sk-SK" sz="3000" b="1" spc="150">
              <a:ln w="11430"/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283968" y="37170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b="1">
                <a:solidFill>
                  <a:srgbClr val="780001"/>
                </a:solidFill>
              </a:rPr>
              <a:t>Stážuj</a:t>
            </a:r>
            <a:r>
              <a:rPr lang="sk-SK">
                <a:solidFill>
                  <a:srgbClr val="780001"/>
                </a:solidFill>
              </a:rPr>
              <a:t> – nájdi si vlastnú stáž alebo využi ponuky školy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 b="1">
                <a:solidFill>
                  <a:srgbClr val="780001"/>
                </a:solidFill>
              </a:rPr>
              <a:t>Praxuj</a:t>
            </a:r>
            <a:r>
              <a:rPr lang="sk-SK">
                <a:solidFill>
                  <a:srgbClr val="780001"/>
                </a:solidFill>
              </a:rPr>
              <a:t> </a:t>
            </a:r>
            <a:r>
              <a:rPr lang="sk-SK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http://iuridica.truni.sk/informacie/ponuky-prace-brigady</a:t>
            </a:r>
            <a:endParaRPr lang="sk-SK">
              <a:solidFill>
                <a:srgbClr val="0070C0"/>
              </a:solidFill>
            </a:endParaRP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Môžeš si vybrať </a:t>
            </a:r>
            <a:r>
              <a:rPr lang="sk-SK" b="1">
                <a:solidFill>
                  <a:srgbClr val="780001"/>
                </a:solidFill>
              </a:rPr>
              <a:t>predmety</a:t>
            </a:r>
            <a:r>
              <a:rPr lang="sk-SK">
                <a:solidFill>
                  <a:srgbClr val="780001"/>
                </a:solidFill>
              </a:rPr>
              <a:t>, ktoré využiješ nie len v práve...</a:t>
            </a:r>
          </a:p>
          <a:p>
            <a:pPr lvl="0" algn="ctr"/>
            <a:r>
              <a:rPr lang="sk-SK">
                <a:solidFill>
                  <a:srgbClr val="780001"/>
                </a:solidFill>
              </a:rPr>
              <a:t>• Zdokonaľ sa v </a:t>
            </a:r>
            <a:r>
              <a:rPr lang="sk-SK" b="1">
                <a:solidFill>
                  <a:srgbClr val="780001"/>
                </a:solidFill>
              </a:rPr>
              <a:t>cudzích jazykoch</a:t>
            </a:r>
          </a:p>
          <a:p>
            <a:pPr lvl="0" algn="ctr"/>
            <a:r>
              <a:rPr lang="sk-SK">
                <a:solidFill>
                  <a:srgbClr val="780001"/>
                </a:solidFill>
                <a:latin typeface="Times New Roman"/>
                <a:cs typeface="Times New Roman"/>
              </a:rPr>
              <a:t>• </a:t>
            </a:r>
            <a:r>
              <a:rPr lang="sk-SK">
                <a:solidFill>
                  <a:srgbClr val="780001"/>
                </a:solidFill>
              </a:rPr>
              <a:t>Cestuj a využi </a:t>
            </a:r>
            <a:r>
              <a:rPr lang="sk-SK" b="1">
                <a:solidFill>
                  <a:srgbClr val="780001"/>
                </a:solidFill>
              </a:rPr>
              <a:t>programy mobility</a:t>
            </a:r>
            <a:r>
              <a:rPr lang="sk-SK">
                <a:solidFill>
                  <a:srgbClr val="780001"/>
                </a:solidFill>
              </a:rPr>
              <a:t>, </a:t>
            </a:r>
          </a:p>
          <a:p>
            <a:pPr lvl="0" algn="ctr"/>
            <a:r>
              <a:rPr lang="sk-SK">
                <a:solidFill>
                  <a:srgbClr val="780001"/>
                </a:solidFill>
              </a:rPr>
              <a:t>(letné) školy práva, simulované súdne spory </a:t>
            </a:r>
          </a:p>
          <a:p>
            <a:pPr lvl="0" algn="ctr"/>
            <a:r>
              <a:rPr lang="sk-SK">
                <a:solidFill>
                  <a:srgbClr val="780001"/>
                </a:solidFill>
              </a:rPr>
              <a:t>a ďalšie aktivity – radi Ťa podporíme!</a:t>
            </a:r>
            <a:endParaRPr lang="sk-SK" b="1" dirty="0">
              <a:solidFill>
                <a:srgbClr val="780001"/>
              </a:solidFill>
            </a:endParaRPr>
          </a:p>
        </p:txBody>
      </p:sp>
      <p:pic>
        <p:nvPicPr>
          <p:cNvPr id="1026" name="Picture 2" descr="C:\Users\Ingrida\Downloads\FAKULTA = MY (7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58112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1275</Words>
  <Application>Microsoft Office PowerPoint</Application>
  <PresentationFormat>Prezentácia na obrazovke (4:3)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Ingrid</dc:creator>
  <cp:lastModifiedBy>Lanczová Ingrid</cp:lastModifiedBy>
  <cp:revision>6</cp:revision>
  <dcterms:created xsi:type="dcterms:W3CDTF">2021-10-29T18:43:07Z</dcterms:created>
  <dcterms:modified xsi:type="dcterms:W3CDTF">2022-10-26T12:24:42Z</dcterms:modified>
</cp:coreProperties>
</file>